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52" r:id="rId2"/>
    <p:sldId id="353" r:id="rId3"/>
    <p:sldId id="334" r:id="rId4"/>
    <p:sldId id="335" r:id="rId5"/>
    <p:sldId id="354" r:id="rId6"/>
    <p:sldId id="260" r:id="rId7"/>
    <p:sldId id="261" r:id="rId8"/>
    <p:sldId id="262" r:id="rId9"/>
    <p:sldId id="319" r:id="rId10"/>
    <p:sldId id="411" r:id="rId11"/>
    <p:sldId id="413" r:id="rId12"/>
    <p:sldId id="355" r:id="rId13"/>
    <p:sldId id="412" r:id="rId14"/>
    <p:sldId id="320" r:id="rId15"/>
    <p:sldId id="318" r:id="rId16"/>
    <p:sldId id="264" r:id="rId17"/>
    <p:sldId id="409" r:id="rId18"/>
    <p:sldId id="265" r:id="rId19"/>
    <p:sldId id="410" r:id="rId20"/>
    <p:sldId id="321" r:id="rId21"/>
    <p:sldId id="323" r:id="rId22"/>
    <p:sldId id="309" r:id="rId23"/>
    <p:sldId id="331" r:id="rId24"/>
    <p:sldId id="327" r:id="rId25"/>
    <p:sldId id="328" r:id="rId26"/>
    <p:sldId id="329" r:id="rId27"/>
    <p:sldId id="330" r:id="rId28"/>
    <p:sldId id="415" r:id="rId29"/>
    <p:sldId id="326" r:id="rId30"/>
    <p:sldId id="416" r:id="rId31"/>
    <p:sldId id="340" r:id="rId32"/>
    <p:sldId id="341" r:id="rId33"/>
    <p:sldId id="414" r:id="rId34"/>
    <p:sldId id="332" r:id="rId35"/>
    <p:sldId id="306" r:id="rId36"/>
    <p:sldId id="333" r:id="rId37"/>
    <p:sldId id="305" r:id="rId38"/>
    <p:sldId id="336" r:id="rId39"/>
    <p:sldId id="337" r:id="rId40"/>
    <p:sldId id="345" r:id="rId41"/>
    <p:sldId id="348" r:id="rId42"/>
    <p:sldId id="349" r:id="rId43"/>
    <p:sldId id="350" r:id="rId44"/>
    <p:sldId id="406" r:id="rId45"/>
    <p:sldId id="357" r:id="rId46"/>
    <p:sldId id="358" r:id="rId47"/>
    <p:sldId id="359" r:id="rId48"/>
    <p:sldId id="386" r:id="rId49"/>
    <p:sldId id="361" r:id="rId50"/>
    <p:sldId id="362" r:id="rId51"/>
    <p:sldId id="388" r:id="rId52"/>
    <p:sldId id="387" r:id="rId53"/>
    <p:sldId id="389" r:id="rId54"/>
    <p:sldId id="390" r:id="rId55"/>
    <p:sldId id="391" r:id="rId56"/>
    <p:sldId id="392" r:id="rId57"/>
    <p:sldId id="397" r:id="rId58"/>
    <p:sldId id="394" r:id="rId59"/>
    <p:sldId id="395" r:id="rId60"/>
    <p:sldId id="396" r:id="rId61"/>
    <p:sldId id="398" r:id="rId62"/>
    <p:sldId id="417" r:id="rId63"/>
    <p:sldId id="612" r:id="rId64"/>
    <p:sldId id="613" r:id="rId65"/>
    <p:sldId id="399" r:id="rId66"/>
    <p:sldId id="408" r:id="rId67"/>
    <p:sldId id="401" r:id="rId68"/>
    <p:sldId id="400" r:id="rId69"/>
    <p:sldId id="402" r:id="rId70"/>
    <p:sldId id="403" r:id="rId71"/>
    <p:sldId id="404" r:id="rId72"/>
    <p:sldId id="405" r:id="rId73"/>
    <p:sldId id="363" r:id="rId74"/>
    <p:sldId id="364" r:id="rId75"/>
    <p:sldId id="373" r:id="rId76"/>
    <p:sldId id="374" r:id="rId77"/>
    <p:sldId id="377" r:id="rId78"/>
    <p:sldId id="407" r:id="rId7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0" autoAdjust="0"/>
  </p:normalViewPr>
  <p:slideViewPr>
    <p:cSldViewPr>
      <p:cViewPr varScale="1">
        <p:scale>
          <a:sx n="108" d="100"/>
          <a:sy n="108" d="100"/>
        </p:scale>
        <p:origin x="12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4" Type="http://schemas.openxmlformats.org/officeDocument/2006/relationships/image" Target="../media/image13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Relationship Id="rId4" Type="http://schemas.openxmlformats.org/officeDocument/2006/relationships/image" Target="../media/image150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5" Type="http://schemas.openxmlformats.org/officeDocument/2006/relationships/image" Target="../media/image155.wmf"/><Relationship Id="rId4" Type="http://schemas.openxmlformats.org/officeDocument/2006/relationships/image" Target="../media/image154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image" Target="../media/image158.emf"/><Relationship Id="rId7" Type="http://schemas.openxmlformats.org/officeDocument/2006/relationships/image" Target="../media/image162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6" Type="http://schemas.openxmlformats.org/officeDocument/2006/relationships/image" Target="../media/image161.wmf"/><Relationship Id="rId5" Type="http://schemas.openxmlformats.org/officeDocument/2006/relationships/image" Target="../media/image160.wmf"/><Relationship Id="rId10" Type="http://schemas.openxmlformats.org/officeDocument/2006/relationships/image" Target="../media/image165.wmf"/><Relationship Id="rId4" Type="http://schemas.openxmlformats.org/officeDocument/2006/relationships/image" Target="../media/image159.emf"/><Relationship Id="rId9" Type="http://schemas.openxmlformats.org/officeDocument/2006/relationships/image" Target="../media/image164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image" Target="../media/image168.wmf"/><Relationship Id="rId7" Type="http://schemas.openxmlformats.org/officeDocument/2006/relationships/image" Target="../media/image172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Relationship Id="rId6" Type="http://schemas.openxmlformats.org/officeDocument/2006/relationships/image" Target="../media/image171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4" Type="http://schemas.openxmlformats.org/officeDocument/2006/relationships/image" Target="../media/image17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B7EBE-A891-4259-9569-2C1D7E9D980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4AA2A-D1EB-44F2-AFE6-8C6BC70409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79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4AA2A-D1EB-44F2-AFE6-8C6BC704098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6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304800"/>
            <a:ext cx="7967663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295400"/>
            <a:ext cx="7772400" cy="5105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945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1785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75500" y="64643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F8FA43D0-9913-4979-894D-3D4EC3BE75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345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&#30740;&#31350;&#29983;&#20809;&#23398;&#22797;&#20064;4.ppt" TargetMode="External"/><Relationship Id="rId2" Type="http://schemas.openxmlformats.org/officeDocument/2006/relationships/hyperlink" Target="&#30740;&#31350;&#29983;&#20809;&#23398;&#22797;&#20064;5-6.p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&#30740;&#31350;&#29983;&#20809;&#23398;&#22797;&#20064;3.ppt" TargetMode="External"/><Relationship Id="rId4" Type="http://schemas.openxmlformats.org/officeDocument/2006/relationships/hyperlink" Target="&#30740;&#31350;&#29983;&#20809;&#23398;&#22797;&#20064;2.pp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36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35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5.wmf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oleObject" Target="../embeddings/oleObject17.bin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wmf"/><Relationship Id="rId11" Type="http://schemas.openxmlformats.org/officeDocument/2006/relationships/image" Target="../media/image65.wmf"/><Relationship Id="rId5" Type="http://schemas.openxmlformats.org/officeDocument/2006/relationships/oleObject" Target="../embeddings/oleObject18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62.wmf"/><Relationship Id="rId9" Type="http://schemas.openxmlformats.org/officeDocument/2006/relationships/image" Target="../media/image6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7.png"/><Relationship Id="rId4" Type="http://schemas.openxmlformats.org/officeDocument/2006/relationships/image" Target="../media/image6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2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2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24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75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8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9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94.w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6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93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9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98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4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0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1.png"/><Relationship Id="rId12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0.png"/><Relationship Id="rId11" Type="http://schemas.openxmlformats.org/officeDocument/2006/relationships/image" Target="../media/image113.png"/><Relationship Id="rId5" Type="http://schemas.openxmlformats.org/officeDocument/2006/relationships/image" Target="../media/image108.wmf"/><Relationship Id="rId10" Type="http://schemas.openxmlformats.org/officeDocument/2006/relationships/image" Target="../media/image109.wmf"/><Relationship Id="rId4" Type="http://schemas.openxmlformats.org/officeDocument/2006/relationships/oleObject" Target="../embeddings/oleObject47.bin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image" Target="../media/image119.png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oleObject" Target="../embeddings/oleObject51.bin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121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31.wmf"/><Relationship Id="rId4" Type="http://schemas.openxmlformats.org/officeDocument/2006/relationships/image" Target="../media/image128.wmf"/><Relationship Id="rId9" Type="http://schemas.openxmlformats.org/officeDocument/2006/relationships/oleObject" Target="../embeddings/oleObject5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58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35.png"/><Relationship Id="rId4" Type="http://schemas.openxmlformats.org/officeDocument/2006/relationships/image" Target="../media/image134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image" Target="../media/image140.png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oleObject" Target="../embeddings/oleObject62.bin"/><Relationship Id="rId7" Type="http://schemas.openxmlformats.org/officeDocument/2006/relationships/image" Target="../media/image14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142.wmf"/><Relationship Id="rId9" Type="http://schemas.openxmlformats.org/officeDocument/2006/relationships/image" Target="../media/image144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45.wmf"/><Relationship Id="rId4" Type="http://schemas.openxmlformats.org/officeDocument/2006/relationships/image" Target="../media/image146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150.wmf"/><Relationship Id="rId4" Type="http://schemas.openxmlformats.org/officeDocument/2006/relationships/image" Target="../media/image147.wmf"/><Relationship Id="rId9" Type="http://schemas.openxmlformats.org/officeDocument/2006/relationships/oleObject" Target="../embeddings/oleObject69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5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2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154.wmf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73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13" Type="http://schemas.openxmlformats.org/officeDocument/2006/relationships/oleObject" Target="../embeddings/oleObject80.bin"/><Relationship Id="rId18" Type="http://schemas.openxmlformats.org/officeDocument/2006/relationships/image" Target="../media/image163.wmf"/><Relationship Id="rId3" Type="http://schemas.openxmlformats.org/officeDocument/2006/relationships/oleObject" Target="../embeddings/oleObject75.bin"/><Relationship Id="rId21" Type="http://schemas.openxmlformats.org/officeDocument/2006/relationships/oleObject" Target="../embeddings/oleObject84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160.wmf"/><Relationship Id="rId17" Type="http://schemas.openxmlformats.org/officeDocument/2006/relationships/oleObject" Target="../embeddings/oleObject8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2.wmf"/><Relationship Id="rId20" Type="http://schemas.openxmlformats.org/officeDocument/2006/relationships/image" Target="../media/image164.w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7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5" Type="http://schemas.openxmlformats.org/officeDocument/2006/relationships/oleObject" Target="../embeddings/oleObject81.bin"/><Relationship Id="rId10" Type="http://schemas.openxmlformats.org/officeDocument/2006/relationships/image" Target="../media/image159.emf"/><Relationship Id="rId19" Type="http://schemas.openxmlformats.org/officeDocument/2006/relationships/oleObject" Target="../embeddings/oleObject83.bin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161.wmf"/><Relationship Id="rId22" Type="http://schemas.openxmlformats.org/officeDocument/2006/relationships/image" Target="../media/image165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173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170.wmf"/><Relationship Id="rId17" Type="http://schemas.openxmlformats.org/officeDocument/2006/relationships/oleObject" Target="../embeddings/oleObject9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2.w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10" Type="http://schemas.openxmlformats.org/officeDocument/2006/relationships/image" Target="../media/image169.wmf"/><Relationship Id="rId4" Type="http://schemas.openxmlformats.org/officeDocument/2006/relationships/image" Target="../media/image166.w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171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177.wmf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96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546225" y="1233488"/>
            <a:ext cx="3313113" cy="46672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应用光学（几何光学）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90500" y="1052513"/>
            <a:ext cx="677863" cy="3529012"/>
          </a:xfrm>
          <a:prstGeom prst="rect">
            <a:avLst/>
          </a:prstGeom>
          <a:gradFill rotWithShape="1">
            <a:gsLst>
              <a:gs pos="0">
                <a:srgbClr val="FF0000">
                  <a:alpha val="98000"/>
                </a:srgbClr>
              </a:gs>
              <a:gs pos="100000">
                <a:srgbClr val="0000FF">
                  <a:alpha val="87000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	</a:t>
            </a:r>
            <a:r>
              <a:rPr lang="zh-CN" altLang="en-US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光    学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546225" y="2274888"/>
            <a:ext cx="1946275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</a:rPr>
              <a:t>物理光学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</a:rPr>
              <a:t>(</a:t>
            </a:r>
            <a:r>
              <a:rPr lang="zh-CN" altLang="en-US" sz="2400" dirty="0">
                <a:latin typeface="Arial" panose="020B0604020202020204" pitchFamily="34" charset="0"/>
              </a:rPr>
              <a:t>波动光学</a:t>
            </a:r>
            <a:r>
              <a:rPr lang="en-US" altLang="zh-CN" sz="2400" dirty="0"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898524" y="1484313"/>
            <a:ext cx="647700" cy="1223962"/>
            <a:chOff x="566" y="935"/>
            <a:chExt cx="408" cy="771"/>
          </a:xfrm>
        </p:grpSpPr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566" y="1706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566" y="935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3419475" y="404813"/>
            <a:ext cx="2016125" cy="5191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主要内容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4138613" y="3105150"/>
            <a:ext cx="115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Arial" panose="020B0604020202020204" pitchFamily="34" charset="0"/>
              </a:rPr>
              <a:t>波动性</a:t>
            </a:r>
            <a:endParaRPr lang="zh-CN" altLang="en-US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138613" y="1881188"/>
            <a:ext cx="115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Arial" panose="020B0604020202020204" pitchFamily="34" charset="0"/>
              </a:rPr>
              <a:t>电磁性</a:t>
            </a:r>
            <a:endParaRPr lang="zh-CN" altLang="en-US"/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724525" y="1266825"/>
            <a:ext cx="2087563" cy="83185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</a:rPr>
              <a:t>光波与物质的电磁相互作用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156325" y="3067050"/>
            <a:ext cx="2519363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Arial" panose="020B0604020202020204" pitchFamily="34" charset="0"/>
              </a:rPr>
              <a:t>光波的叠加</a:t>
            </a:r>
          </a:p>
          <a:p>
            <a:pPr algn="ctr"/>
            <a:r>
              <a:rPr lang="en-US" altLang="zh-CN" sz="2400">
                <a:latin typeface="Arial" panose="020B0604020202020204" pitchFamily="34" charset="0"/>
              </a:rPr>
              <a:t>1. </a:t>
            </a:r>
            <a:r>
              <a:rPr lang="zh-CN" altLang="en-US" sz="2400">
                <a:latin typeface="Arial" panose="020B0604020202020204" pitchFamily="34" charset="0"/>
              </a:rPr>
              <a:t>线性叠加原理</a:t>
            </a:r>
          </a:p>
          <a:p>
            <a:pPr algn="ctr"/>
            <a:r>
              <a:rPr lang="zh-CN" altLang="en-US" sz="2400">
                <a:latin typeface="Arial" panose="020B0604020202020204" pitchFamily="34" charset="0"/>
              </a:rPr>
              <a:t>２</a:t>
            </a:r>
            <a:r>
              <a:rPr lang="en-US" altLang="zh-CN" sz="2400">
                <a:latin typeface="Arial" panose="020B0604020202020204" pitchFamily="34" charset="0"/>
              </a:rPr>
              <a:t>. </a:t>
            </a:r>
            <a:r>
              <a:rPr lang="zh-CN" altLang="en-US" sz="2400">
                <a:latin typeface="Arial" panose="020B0604020202020204" pitchFamily="34" charset="0"/>
              </a:rPr>
              <a:t>独立传播原理</a:t>
            </a:r>
            <a:endParaRPr lang="zh-CN" altLang="en-US"/>
          </a:p>
        </p:txBody>
      </p: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3492500" y="2132013"/>
            <a:ext cx="646113" cy="1223962"/>
            <a:chOff x="2200" y="1343"/>
            <a:chExt cx="407" cy="771"/>
          </a:xfrm>
        </p:grpSpPr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2200" y="1705"/>
              <a:ext cx="22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426" y="1343"/>
              <a:ext cx="0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426" y="134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426" y="211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5292725" y="3355975"/>
            <a:ext cx="863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5724525" y="2239963"/>
            <a:ext cx="115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Arial" panose="020B0604020202020204" pitchFamily="34" charset="0"/>
              </a:rPr>
              <a:t>横波性</a:t>
            </a:r>
            <a:endParaRPr lang="zh-CN" altLang="en-US"/>
          </a:p>
        </p:txBody>
      </p: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5292725" y="1698625"/>
            <a:ext cx="430213" cy="720725"/>
            <a:chOff x="3334" y="1070"/>
            <a:chExt cx="271" cy="454"/>
          </a:xfrm>
        </p:grpSpPr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3334" y="1342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H="1">
              <a:off x="3424" y="1070"/>
              <a:ext cx="0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3424" y="1070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3424" y="152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7091363" y="2241550"/>
            <a:ext cx="1441450" cy="46672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</a:rPr>
              <a:t>光的偏振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>
            <a:off x="6877050" y="2490788"/>
            <a:ext cx="2159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5292725" y="2851150"/>
            <a:ext cx="8636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>
                <a:solidFill>
                  <a:srgbClr val="0000FF"/>
                </a:solidFill>
                <a:latin typeface="Arial" panose="020B0604020202020204" pitchFamily="34" charset="0"/>
              </a:rPr>
              <a:t>线性介质</a:t>
            </a:r>
            <a:endParaRPr lang="zh-CN" altLang="en-US" sz="2000">
              <a:solidFill>
                <a:srgbClr val="0000FF"/>
              </a:solidFill>
            </a:endParaRPr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>
            <a:off x="7885113" y="4292600"/>
            <a:ext cx="0" cy="165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pSp>
        <p:nvGrpSpPr>
          <p:cNvPr id="36" name="Group 34"/>
          <p:cNvGrpSpPr>
            <a:grpSpLocks/>
          </p:cNvGrpSpPr>
          <p:nvPr/>
        </p:nvGrpSpPr>
        <p:grpSpPr bwMode="auto">
          <a:xfrm>
            <a:off x="2627313" y="4292600"/>
            <a:ext cx="4176712" cy="215900"/>
            <a:chOff x="1655" y="2704"/>
            <a:chExt cx="2631" cy="136"/>
          </a:xfrm>
        </p:grpSpPr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4286" y="270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1655" y="2840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9" name="Line 37"/>
          <p:cNvSpPr>
            <a:spLocks noChangeShapeType="1"/>
          </p:cNvSpPr>
          <p:nvPr/>
        </p:nvSpPr>
        <p:spPr bwMode="auto">
          <a:xfrm>
            <a:off x="2627313" y="4508500"/>
            <a:ext cx="0" cy="144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1908175" y="5949950"/>
            <a:ext cx="1439863" cy="46672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</a:rPr>
              <a:t>光的干涉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>
            <a:off x="7164388" y="5949950"/>
            <a:ext cx="1439862" cy="46672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</a:rPr>
              <a:t>光的衍射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2154238" y="4437063"/>
            <a:ext cx="9779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>
                <a:solidFill>
                  <a:srgbClr val="0000FF"/>
                </a:solidFill>
                <a:latin typeface="Arial" panose="020B0604020202020204" pitchFamily="34" charset="0"/>
              </a:rPr>
              <a:t>有限束</a:t>
            </a:r>
            <a:r>
              <a:rPr lang="zh-CN" altLang="en-US" sz="2000">
                <a:latin typeface="Arial" panose="020B0604020202020204" pitchFamily="34" charset="0"/>
              </a:rPr>
              <a:t>光波相干叠加</a:t>
            </a:r>
            <a:endParaRPr lang="zh-CN" altLang="en-US" sz="2000"/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7410450" y="4292600"/>
            <a:ext cx="9779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>
                <a:solidFill>
                  <a:srgbClr val="0000FF"/>
                </a:solidFill>
                <a:latin typeface="Arial" panose="020B0604020202020204" pitchFamily="34" charset="0"/>
              </a:rPr>
              <a:t>无限束</a:t>
            </a:r>
            <a:r>
              <a:rPr lang="zh-CN" altLang="en-US" sz="2000">
                <a:latin typeface="Arial" panose="020B0604020202020204" pitchFamily="34" charset="0"/>
              </a:rPr>
              <a:t>光波相干叠加</a:t>
            </a:r>
            <a:endParaRPr lang="zh-CN" altLang="en-US" sz="2000"/>
          </a:p>
        </p:txBody>
      </p:sp>
      <p:sp>
        <p:nvSpPr>
          <p:cNvPr id="44" name="AutoShape 42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1116013" y="1773238"/>
            <a:ext cx="500062" cy="360362"/>
          </a:xfrm>
          <a:prstGeom prst="borderCallout2">
            <a:avLst>
              <a:gd name="adj1" fmla="val 31718"/>
              <a:gd name="adj2" fmla="val 115236"/>
              <a:gd name="adj3" fmla="val 31718"/>
              <a:gd name="adj4" fmla="val 153968"/>
              <a:gd name="adj5" fmla="val -17620"/>
              <a:gd name="adj6" fmla="val 194602"/>
            </a:avLst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/>
            <a:r>
              <a:rPr lang="en-US" altLang="zh-CN" sz="20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5" name="AutoShape 43">
            <a:hlinkClick r:id="rId2" action="ppaction://hlinkpres?slideindex=1&amp;slidetitle="/>
          </p:cNvPr>
          <p:cNvSpPr>
            <a:spLocks/>
          </p:cNvSpPr>
          <p:nvPr/>
        </p:nvSpPr>
        <p:spPr bwMode="auto">
          <a:xfrm>
            <a:off x="7600950" y="765175"/>
            <a:ext cx="500063" cy="360363"/>
          </a:xfrm>
          <a:prstGeom prst="borderCallout2">
            <a:avLst>
              <a:gd name="adj1" fmla="val 31718"/>
              <a:gd name="adj2" fmla="val -15236"/>
              <a:gd name="adj3" fmla="val 31718"/>
              <a:gd name="adj4" fmla="val -63810"/>
              <a:gd name="adj5" fmla="val 131718"/>
              <a:gd name="adj6" fmla="val -114602"/>
            </a:avLst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/>
            <a:r>
              <a:rPr lang="en-US" altLang="zh-CN" sz="20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46" name="AutoShape 44">
            <a:hlinkClick r:id="rId3" action="ppaction://hlinkpres?slideindex=1&amp;slidetitle="/>
          </p:cNvPr>
          <p:cNvSpPr>
            <a:spLocks/>
          </p:cNvSpPr>
          <p:nvPr/>
        </p:nvSpPr>
        <p:spPr bwMode="auto">
          <a:xfrm>
            <a:off x="8172450" y="1773238"/>
            <a:ext cx="500063" cy="360362"/>
          </a:xfrm>
          <a:prstGeom prst="borderCallout2">
            <a:avLst>
              <a:gd name="adj1" fmla="val 31718"/>
              <a:gd name="adj2" fmla="val -15236"/>
              <a:gd name="adj3" fmla="val 31718"/>
              <a:gd name="adj4" fmla="val -34921"/>
              <a:gd name="adj5" fmla="val 122468"/>
              <a:gd name="adj6" fmla="val -54921"/>
            </a:avLst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/>
            <a:r>
              <a:rPr lang="en-US" altLang="zh-CN" sz="2000">
                <a:solidFill>
                  <a:srgbClr val="0000FF"/>
                </a:solidFill>
              </a:rPr>
              <a:t>4</a:t>
            </a:r>
            <a:endParaRPr lang="en-US" altLang="zh-CN"/>
          </a:p>
        </p:txBody>
      </p:sp>
      <p:sp>
        <p:nvSpPr>
          <p:cNvPr id="47" name="AutoShape 45">
            <a:hlinkClick r:id="rId4" action="ppaction://hlinkpres?slideindex=1&amp;slidetitle="/>
          </p:cNvPr>
          <p:cNvSpPr>
            <a:spLocks/>
          </p:cNvSpPr>
          <p:nvPr/>
        </p:nvSpPr>
        <p:spPr bwMode="auto">
          <a:xfrm>
            <a:off x="3492500" y="5445125"/>
            <a:ext cx="500063" cy="360363"/>
          </a:xfrm>
          <a:prstGeom prst="borderCallout2">
            <a:avLst>
              <a:gd name="adj1" fmla="val 31718"/>
              <a:gd name="adj2" fmla="val -15236"/>
              <a:gd name="adj3" fmla="val 31718"/>
              <a:gd name="adj4" fmla="val -47935"/>
              <a:gd name="adj5" fmla="val 133481"/>
              <a:gd name="adj6" fmla="val -82542"/>
            </a:avLst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/>
            <a:r>
              <a:rPr lang="en-US" altLang="zh-CN" sz="2000">
                <a:solidFill>
                  <a:srgbClr val="0000FF"/>
                </a:solidFill>
              </a:rPr>
              <a:t>2</a:t>
            </a:r>
            <a:endParaRPr lang="en-US" altLang="zh-CN"/>
          </a:p>
        </p:txBody>
      </p:sp>
      <p:sp>
        <p:nvSpPr>
          <p:cNvPr id="48" name="AutoShape 46">
            <a:hlinkClick r:id="rId5" action="ppaction://hlinkpres?slideindex=1&amp;slidetitle="/>
          </p:cNvPr>
          <p:cNvSpPr>
            <a:spLocks/>
          </p:cNvSpPr>
          <p:nvPr/>
        </p:nvSpPr>
        <p:spPr bwMode="auto">
          <a:xfrm>
            <a:off x="6516688" y="5516563"/>
            <a:ext cx="500062" cy="360362"/>
          </a:xfrm>
          <a:prstGeom prst="borderCallout2">
            <a:avLst>
              <a:gd name="adj1" fmla="val 31718"/>
              <a:gd name="adj2" fmla="val 115236"/>
              <a:gd name="adj3" fmla="val 31718"/>
              <a:gd name="adj4" fmla="val 154602"/>
              <a:gd name="adj5" fmla="val 107491"/>
              <a:gd name="adj6" fmla="val 195875"/>
            </a:avLst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/>
            <a:r>
              <a:rPr lang="en-US" altLang="zh-CN" sz="2000">
                <a:solidFill>
                  <a:srgbClr val="0000FF"/>
                </a:solidFill>
              </a:rPr>
              <a:t>3</a:t>
            </a:r>
            <a:endParaRPr lang="en-US" altLang="zh-CN"/>
          </a:p>
        </p:txBody>
      </p:sp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571500" y="235226"/>
            <a:ext cx="2232025" cy="519113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</a:rPr>
              <a:t>光学总复习</a:t>
            </a:r>
          </a:p>
        </p:txBody>
      </p:sp>
    </p:spTree>
    <p:extLst>
      <p:ext uri="{BB962C8B-B14F-4D97-AF65-F5344CB8AC3E}">
        <p14:creationId xmlns:p14="http://schemas.microsoft.com/office/powerpoint/2010/main" val="18762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6" grpId="0" animBg="1" autoUpdateAnimBg="0"/>
      <p:bldP spid="17" grpId="0" animBg="1" autoUpdateAnimBg="0"/>
      <p:bldP spid="18" grpId="0" animBg="1" autoUpdateAnimBg="0"/>
      <p:bldP spid="19" grpId="0" animBg="1" autoUpdateAnimBg="0"/>
      <p:bldP spid="26" grpId="0" animBg="1" autoUpdateAnimBg="0"/>
      <p:bldP spid="32" grpId="0" animBg="1" autoUpdateAnimBg="0"/>
      <p:bldP spid="34" grpId="0"/>
      <p:bldP spid="40" grpId="0" animBg="1" autoUpdateAnimBg="0"/>
      <p:bldP spid="41" grpId="0" animBg="1" autoUpdateAnimBg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898E268-E171-4BDF-8588-92A9B36969B3}"/>
              </a:ext>
            </a:extLst>
          </p:cNvPr>
          <p:cNvGrpSpPr/>
          <p:nvPr/>
        </p:nvGrpSpPr>
        <p:grpSpPr>
          <a:xfrm>
            <a:off x="251521" y="649627"/>
            <a:ext cx="8424936" cy="4363550"/>
            <a:chOff x="179512" y="908720"/>
            <a:chExt cx="8982075" cy="458872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03D923A-0B9B-49CD-94BB-45F32F92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908720"/>
              <a:ext cx="8941689" cy="3528392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BD2A4E1-4E9F-4EB6-BEF6-85BC4CA1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437" y="4653136"/>
              <a:ext cx="8820150" cy="40005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ACB23A3-E15D-45C8-BAEA-1272B1102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5087872"/>
              <a:ext cx="5972175" cy="409575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E81FBF2-047E-473F-9E65-660761750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68601"/>
            <a:ext cx="15430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0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416004CC-61C0-4857-A350-C418EC8F2175}"/>
              </a:ext>
            </a:extLst>
          </p:cNvPr>
          <p:cNvSpPr txBox="1"/>
          <p:nvPr/>
        </p:nvSpPr>
        <p:spPr>
          <a:xfrm>
            <a:off x="899592" y="908720"/>
            <a:ext cx="6984776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平面反射镜：是光学系统中唯一能成完善像的最简单光学器件。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镜像、一致像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956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E9876C-44C8-4F7E-B412-F55D5465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2656"/>
            <a:ext cx="2724150" cy="923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FA0FFE-90CF-4DB7-9136-1D2431365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1885950"/>
            <a:ext cx="7038975" cy="3086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7F91DE-3EA3-4AB7-AF02-5F48F4E29156}"/>
              </a:ext>
            </a:extLst>
          </p:cNvPr>
          <p:cNvSpPr txBox="1"/>
          <p:nvPr/>
        </p:nvSpPr>
        <p:spPr>
          <a:xfrm>
            <a:off x="1475656" y="1772816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无焦系统</a:t>
            </a:r>
          </a:p>
        </p:txBody>
      </p:sp>
    </p:spTree>
    <p:extLst>
      <p:ext uri="{BB962C8B-B14F-4D97-AF65-F5344CB8AC3E}">
        <p14:creationId xmlns:p14="http://schemas.microsoft.com/office/powerpoint/2010/main" val="797913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C370E7B1-1D14-40F8-BFBB-C3F19C3B8FE8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304800" y="1066800"/>
            <a:ext cx="854075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marR="0" lvl="0" indent="-354013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0066"/>
              </a:buClr>
              <a:buSzPct val="70000"/>
              <a:buFont typeface="Wingdings" panose="05000000000000000000" pitchFamily="2" charset="2"/>
              <a:buChar char="v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出射光线平行入射光线，方向不变，但并不重合，产生轴向、侧向位移；</a:t>
            </a:r>
          </a:p>
          <a:p>
            <a:pPr marL="354013" marR="0" lvl="0" indent="-354013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0066"/>
              </a:buClr>
              <a:buSzPct val="70000"/>
              <a:buFont typeface="Wingdings" panose="05000000000000000000" pitchFamily="2" charset="2"/>
              <a:buChar char="v"/>
              <a:tabLst/>
              <a:defRPr/>
            </a:pP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平行平板不会使物体放大或缩小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，是无光焦度元件，对系统光焦度无贡献；</a:t>
            </a:r>
          </a:p>
          <a:p>
            <a:pPr marL="354013" marR="0" lvl="0" indent="-354013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0066"/>
              </a:buClr>
              <a:buSzPct val="70000"/>
              <a:buFont typeface="Wingdings" panose="05000000000000000000" pitchFamily="2" charset="2"/>
              <a:buChar char="v"/>
              <a:tabLst/>
              <a:defRPr/>
            </a:pP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对远轴光路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，轴向位移随入射角（孔径角）的不同而不同。即轴上点发出的不同孔径角的光线经平板后与光轴的交点不同。同心光束变为非同心光束，成像是不完善的。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平板越厚，轴向位移越大，成像越不完善。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E0607-2093-431D-837E-A1938F46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267200"/>
            <a:ext cx="3049588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54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71600" y="836712"/>
            <a:ext cx="7704856" cy="7223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黑体" pitchFamily="49" charset="-122"/>
                <a:ea typeface="黑体" panose="02010609060101010101" pitchFamily="49" charset="-122"/>
              </a:rPr>
              <a:t>什么是理想光学系统？</a:t>
            </a:r>
            <a:endParaRPr lang="en-US" altLang="zh-CN" sz="2800" kern="0" dirty="0">
              <a:solidFill>
                <a:schemeClr val="tx1"/>
              </a:solidFill>
              <a:latin typeface="黑体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黑体" pitchFamily="49" charset="-122"/>
                <a:ea typeface="黑体" panose="02010609060101010101" pitchFamily="49" charset="-122"/>
              </a:rPr>
              <a:t>理想光学系统的基点与基面（</a:t>
            </a:r>
            <a:r>
              <a:rPr lang="zh-CN" altLang="en-US" sz="2800" b="1" kern="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一定要搞清楚概念</a:t>
            </a:r>
            <a:r>
              <a:rPr lang="zh-CN" altLang="en-US" sz="3200" b="1" kern="0" dirty="0">
                <a:solidFill>
                  <a:schemeClr val="tx1"/>
                </a:solidFill>
                <a:latin typeface="黑体" pitchFamily="49" charset="-122"/>
                <a:ea typeface="黑体" panose="02010609060101010101" pitchFamily="49" charset="-122"/>
              </a:rPr>
              <a:t>）</a:t>
            </a:r>
            <a:endParaRPr lang="en-US" altLang="zh-CN" sz="3200" b="1" kern="0" dirty="0">
              <a:solidFill>
                <a:schemeClr val="tx1"/>
              </a:solidFill>
              <a:latin typeface="黑体" pitchFamily="49" charset="-122"/>
              <a:ea typeface="黑体" panose="02010609060101010101" pitchFamily="49" charset="-122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495554" cy="398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67544" y="193058"/>
            <a:ext cx="1656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2800" kern="0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章：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3349694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7706245" cy="443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84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72" name="Picture 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147763"/>
            <a:ext cx="6468622" cy="415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436096" y="55172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（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共轭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3763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31540" y="260648"/>
            <a:ext cx="7704856" cy="7223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黑体" pitchFamily="49" charset="-122"/>
                <a:ea typeface="黑体" panose="02010609060101010101" pitchFamily="49" charset="-122"/>
              </a:rPr>
              <a:t>理想光学系统的物像关系，图解法求像</a:t>
            </a:r>
            <a:endParaRPr lang="en-US" altLang="zh-CN" sz="2800" kern="0" dirty="0">
              <a:solidFill>
                <a:schemeClr val="tx1"/>
              </a:solidFill>
              <a:latin typeface="黑体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B5452D3-2161-4E9C-B293-7866679150AC}"/>
              </a:ext>
            </a:extLst>
          </p:cNvPr>
          <p:cNvSpPr txBox="1">
            <a:spLocks noChangeArrowheads="1"/>
          </p:cNvSpPr>
          <p:nvPr/>
        </p:nvSpPr>
        <p:spPr>
          <a:xfrm>
            <a:off x="1056725" y="991007"/>
            <a:ext cx="3240360" cy="7223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黑体" pitchFamily="49" charset="-122"/>
                <a:ea typeface="黑体" panose="02010609060101010101" pitchFamily="49" charset="-122"/>
              </a:rPr>
              <a:t>一、图解法求像</a:t>
            </a:r>
            <a:endParaRPr lang="en-US" altLang="zh-CN" sz="2800" kern="0" dirty="0">
              <a:solidFill>
                <a:schemeClr val="tx1"/>
              </a:solidFill>
              <a:latin typeface="黑体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16EC912B-B24E-493C-A93C-33BC1A3CE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1628800"/>
            <a:ext cx="626469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91428" tIns="45714" rIns="91428" bIns="4571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）平行于光轴入射的光线，经过系统后过像方焦点。</a:t>
            </a: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6C88712E-3646-4354-A362-ABE37CCDB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2108196"/>
            <a:ext cx="6906517" cy="132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91428" tIns="45714" rIns="91428" bIns="4571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）过物方焦点的光线，经过系统后平行于光轴。</a:t>
            </a:r>
            <a:endParaRPr kumimoji="1" lang="en-US" altLang="zh-CN" sz="200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）倾斜于光轴的平行光线，经过系统后交于像方焦平面</a:t>
            </a:r>
            <a:endParaRPr kumimoji="1" lang="en-US" altLang="zh-CN" sz="200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上某一点。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37F6B4C3-D41D-4A56-B690-3192A0E77FF8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3431623"/>
            <a:ext cx="7958137" cy="50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）自物方焦平面上一点发出的光系统后成倾斜于光轴的平行光束。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06993028-FCB1-4F94-A652-3BB4FEE36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3970371"/>
            <a:ext cx="8243887" cy="9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）共轭光线在主平面上的投射高度相等，即一对主平面的横向放大率</a:t>
            </a:r>
            <a:endParaRPr kumimoji="1" lang="en-US" altLang="zh-CN" sz="200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kumimoji="1" lang="en-US" altLang="zh-CN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为＋</a:t>
            </a:r>
            <a:r>
              <a:rPr kumimoji="1" lang="en-US" altLang="zh-CN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1B7E2873-6DFB-4486-B89B-70A81B741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505" y="5254730"/>
            <a:ext cx="4032448" cy="51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kumimoji="1"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）过节点光线方向不变。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63203440-1F0A-4C37-9505-14A4F410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871" y="5995044"/>
            <a:ext cx="6247209" cy="51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000" dirty="0">
                <a:latin typeface="微软雅黑" pitchFamily="34" charset="-122"/>
                <a:ea typeface="微软雅黑" pitchFamily="34" charset="-122"/>
              </a:rPr>
              <a:t>这次不考作图题，但是还需要上面</a:t>
            </a:r>
            <a:r>
              <a:rPr kumimoji="1" lang="en-US" altLang="zh-CN" sz="20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kumimoji="1" lang="zh-CN" altLang="en-US" sz="2000" dirty="0">
                <a:latin typeface="微软雅黑" pitchFamily="34" charset="-122"/>
                <a:ea typeface="微软雅黑" pitchFamily="34" charset="-122"/>
              </a:rPr>
              <a:t>点。</a:t>
            </a:r>
          </a:p>
        </p:txBody>
      </p:sp>
    </p:spTree>
    <p:extLst>
      <p:ext uri="{BB962C8B-B14F-4D97-AF65-F5344CB8AC3E}">
        <p14:creationId xmlns:p14="http://schemas.microsoft.com/office/powerpoint/2010/main" val="16442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332656"/>
            <a:ext cx="2232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kern="0" dirty="0">
                <a:latin typeface="黑体" pitchFamily="49" charset="-122"/>
                <a:ea typeface="黑体" panose="02010609060101010101" pitchFamily="49" charset="-122"/>
                <a:cs typeface="+mj-cs"/>
              </a:rPr>
              <a:t>解析法求像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BEDD43-733B-4CD4-A500-D8B99214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2736"/>
            <a:ext cx="6162675" cy="533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0C25F0-30D3-4CC2-B27C-70A7695F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01" y="2000956"/>
            <a:ext cx="5001103" cy="15476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32AD46-33FE-4F36-92B5-49AE8E4F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818" y="4077072"/>
            <a:ext cx="6388667" cy="21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6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270B43-E4E1-447D-AA70-74E355A0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32656"/>
            <a:ext cx="4048125" cy="57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138655-7DD5-4762-9A6C-A1C01EB2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124744"/>
            <a:ext cx="2808312" cy="10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6E918B-2D9F-429A-B395-99EF9031F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2581275"/>
            <a:ext cx="5505450" cy="552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738D50-64F4-4B1D-BECA-06D84369B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904" y="3455809"/>
            <a:ext cx="1462515" cy="1248181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F43847E-B38B-4C03-A6F4-CA53428DD8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23533"/>
              </p:ext>
            </p:extLst>
          </p:nvPr>
        </p:nvGraphicFramePr>
        <p:xfrm>
          <a:off x="6156176" y="4102328"/>
          <a:ext cx="1576387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26"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56176" y="4102328"/>
                        <a:ext cx="1576387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92D297A-B38B-43D6-926F-C8DCFB09C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037887"/>
              </p:ext>
            </p:extLst>
          </p:nvPr>
        </p:nvGraphicFramePr>
        <p:xfrm>
          <a:off x="4463153" y="5209479"/>
          <a:ext cx="1990725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27" name="Equation" r:id="rId9" imgW="672840" imgH="419040" progId="Equation.DSMT4">
                  <p:embed/>
                </p:oleObj>
              </mc:Choice>
              <mc:Fallback>
                <p:oleObj name="Equation" r:id="rId9" imgW="672840" imgH="4190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3153" y="5209479"/>
                        <a:ext cx="1990725" cy="1239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233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white">
          <a:xfrm>
            <a:off x="0" y="836712"/>
            <a:ext cx="8532813" cy="129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250000"/>
              </a:lnSpc>
            </a:pPr>
            <a:r>
              <a:rPr lang="en-US" altLang="zh-CN" sz="48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48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应用光学知识点及习题练习 </a:t>
            </a:r>
          </a:p>
        </p:txBody>
      </p:sp>
    </p:spTree>
    <p:extLst>
      <p:ext uri="{BB962C8B-B14F-4D97-AF65-F5344CB8AC3E}">
        <p14:creationId xmlns:p14="http://schemas.microsoft.com/office/powerpoint/2010/main" val="313687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04664"/>
            <a:ext cx="6552728" cy="20856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40968"/>
            <a:ext cx="7423522" cy="25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2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2656"/>
            <a:ext cx="5133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80728"/>
            <a:ext cx="3323828" cy="354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18381"/>
            <a:ext cx="762000" cy="46672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03648" y="4869160"/>
            <a:ext cx="6192688" cy="49959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黑体" pitchFamily="49" charset="-122"/>
                <a:ea typeface="黑体" panose="02010609060101010101" pitchFamily="49" charset="-122"/>
              </a:rPr>
              <a:t>节点和节平面：什么叫节点？有什么特性？物、像方节平面</a:t>
            </a:r>
          </a:p>
        </p:txBody>
      </p:sp>
    </p:spTree>
    <p:extLst>
      <p:ext uri="{BB962C8B-B14F-4D97-AF65-F5344CB8AC3E}">
        <p14:creationId xmlns:p14="http://schemas.microsoft.com/office/powerpoint/2010/main" val="408721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Rot="1" noChangeArrowheads="1"/>
          </p:cNvSpPr>
          <p:nvPr/>
        </p:nvSpPr>
        <p:spPr bwMode="auto">
          <a:xfrm>
            <a:off x="346075" y="836638"/>
            <a:ext cx="7034237" cy="7921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kumimoji="1" lang="en-US" altLang="zh-CN" sz="2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  <a:r>
              <a:rPr kumimoji="1" lang="zh-CN" altLang="en-US" sz="2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、焦点位置公式</a:t>
            </a:r>
            <a:r>
              <a:rPr kumimoji="1" lang="en-US" altLang="zh-CN" sz="2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:</a:t>
            </a:r>
            <a:endParaRPr kumimoji="1" lang="zh-CN" altLang="en-US" sz="2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323850" y="2565400"/>
            <a:ext cx="5040238" cy="39655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"/>
              <a:defRPr sz="3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9pPr>
          </a:lstStyle>
          <a:p>
            <a:pPr marL="0" eaLnBrk="1" hangingPunct="1">
              <a:lnSpc>
                <a:spcPct val="90000"/>
              </a:lnSpc>
              <a:spcBef>
                <a:spcPct val="0"/>
              </a:spcBef>
              <a:buClr>
                <a:srgbClr val="008080"/>
              </a:buClr>
              <a:buNone/>
              <a:defRPr/>
            </a:pP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、焦距公式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:</a:t>
            </a:r>
            <a:endParaRPr kumimoji="1" lang="zh-CN" altLang="en-US" sz="22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90000"/>
              </a:lnSpc>
              <a:buClr>
                <a:srgbClr val="008080"/>
              </a:buClr>
              <a:buFont typeface="Wingdings" pitchFamily="2" charset="2"/>
              <a:buNone/>
              <a:defRPr/>
            </a:pPr>
            <a:endParaRPr lang="zh-CN" altLang="en-US" kern="0" dirty="0">
              <a:latin typeface="Arial"/>
              <a:ea typeface="黑体"/>
            </a:endParaRPr>
          </a:p>
          <a:p>
            <a:pPr eaLnBrk="1" hangingPunct="1">
              <a:lnSpc>
                <a:spcPct val="90000"/>
              </a:lnSpc>
              <a:buClr>
                <a:srgbClr val="008080"/>
              </a:buClr>
              <a:buFont typeface="Wingdings" pitchFamily="2" charset="2"/>
              <a:buNone/>
              <a:defRPr/>
            </a:pPr>
            <a:endParaRPr lang="zh-CN" altLang="en-US" kern="0" dirty="0">
              <a:latin typeface="Arial"/>
              <a:ea typeface="黑体"/>
            </a:endParaRPr>
          </a:p>
          <a:p>
            <a:pPr marL="0" eaLnBrk="1" hangingPunct="1">
              <a:lnSpc>
                <a:spcPct val="90000"/>
              </a:lnSpc>
              <a:spcBef>
                <a:spcPct val="0"/>
              </a:spcBef>
              <a:buClr>
                <a:srgbClr val="008080"/>
              </a:buClr>
              <a:buNone/>
              <a:defRPr/>
            </a:pP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、主点位置公式：</a:t>
            </a:r>
          </a:p>
          <a:p>
            <a:pPr eaLnBrk="1" hangingPunct="1">
              <a:lnSpc>
                <a:spcPct val="90000"/>
              </a:lnSpc>
              <a:buClr>
                <a:srgbClr val="008080"/>
              </a:buClr>
              <a:buFont typeface="Wingdings" pitchFamily="2" charset="2"/>
              <a:buNone/>
              <a:defRPr/>
            </a:pPr>
            <a:endParaRPr lang="zh-CN" altLang="en-US" kern="0" dirty="0">
              <a:latin typeface="Arial"/>
              <a:ea typeface="黑体"/>
            </a:endParaRPr>
          </a:p>
          <a:p>
            <a:pPr eaLnBrk="1" hangingPunct="1">
              <a:lnSpc>
                <a:spcPct val="90000"/>
              </a:lnSpc>
              <a:buClr>
                <a:srgbClr val="008080"/>
              </a:buClr>
              <a:buFont typeface="Wingdings" pitchFamily="2" charset="2"/>
              <a:buNone/>
              <a:defRPr/>
            </a:pPr>
            <a:endParaRPr lang="zh-CN" altLang="en-US" kern="0" dirty="0">
              <a:latin typeface="Arial"/>
              <a:ea typeface="黑体"/>
            </a:endParaRPr>
          </a:p>
          <a:p>
            <a:pPr marL="0" eaLnBrk="1" hangingPunct="1">
              <a:lnSpc>
                <a:spcPct val="90000"/>
              </a:lnSpc>
              <a:spcBef>
                <a:spcPct val="0"/>
              </a:spcBef>
              <a:buClr>
                <a:srgbClr val="008080"/>
              </a:buClr>
              <a:buNone/>
              <a:defRPr/>
            </a:pP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、合成光组的垂轴放大率：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56298" y="3761010"/>
          <a:ext cx="4248150" cy="190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8" name="Equation" r:id="rId3" imgW="2044700" imgH="914400" progId="Equation.DSMT4">
                  <p:embed/>
                </p:oleObj>
              </mc:Choice>
              <mc:Fallback>
                <p:oleObj name="Equation" r:id="rId3" imgW="2044700" imgH="9144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298" y="3761010"/>
                        <a:ext cx="4248150" cy="19002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931370" y="5901581"/>
          <a:ext cx="252095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9" name="Equation" r:id="rId5" imgW="1295400" imgH="431800" progId="Equation.DSMT4">
                  <p:embed/>
                </p:oleObj>
              </mc:Choice>
              <mc:Fallback>
                <p:oleObj name="Equation" r:id="rId5" imgW="1295400" imgH="43180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1370" y="5901581"/>
                        <a:ext cx="2520950" cy="8397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4499992" y="332656"/>
          <a:ext cx="187325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0" name="Equation" r:id="rId7" imgW="1054100" imgH="914400" progId="Equation.DSMT4">
                  <p:embed/>
                </p:oleObj>
              </mc:Choice>
              <mc:Fallback>
                <p:oleObj name="Equation" r:id="rId7" imgW="1054100" imgH="9144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332656"/>
                        <a:ext cx="1873250" cy="1625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387" y="68299"/>
            <a:ext cx="3456384" cy="5486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理想光学系统的组合：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843808" y="526653"/>
            <a:ext cx="1645692" cy="5486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原点：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H′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600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843808" y="1269255"/>
            <a:ext cx="1645692" cy="5486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原点：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H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600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668698" y="2296590"/>
            <a:ext cx="1645692" cy="5486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原点：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H′</a:t>
            </a:r>
            <a:endParaRPr lang="zh-CN" altLang="en-US" sz="1600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2668698" y="3060490"/>
            <a:ext cx="1645692" cy="5486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原点：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H</a:t>
            </a:r>
            <a:endParaRPr lang="zh-CN" altLang="en-US" sz="1600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2699792" y="3985842"/>
            <a:ext cx="1645692" cy="5486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原点：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′</a:t>
            </a:r>
            <a:endParaRPr lang="zh-CN" altLang="en-US" sz="1600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99792" y="4138242"/>
            <a:ext cx="1645692" cy="5486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原点：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′</a:t>
            </a:r>
            <a:endParaRPr lang="zh-CN" altLang="en-US" sz="1600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2555776" y="4843572"/>
            <a:ext cx="1645692" cy="5486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原点：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600" baseline="-25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10520B-AE9A-4615-8F75-0273AE51E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992" y="2062608"/>
            <a:ext cx="16192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10" grpId="0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Rot="1" noChangeArrowheads="1"/>
          </p:cNvSpPr>
          <p:nvPr/>
        </p:nvSpPr>
        <p:spPr bwMode="auto">
          <a:xfrm>
            <a:off x="395536" y="976263"/>
            <a:ext cx="8540750" cy="562108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"/>
              <a:defRPr sz="3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9pPr>
          </a:lstStyle>
          <a:p>
            <a:pPr eaLnBrk="1" hangingPunct="1">
              <a:buClr>
                <a:srgbClr val="008080"/>
              </a:buClr>
              <a:buFont typeface="Wingdings" pitchFamily="2" charset="2"/>
              <a:buNone/>
              <a:defRPr/>
            </a:pPr>
            <a:r>
              <a:rPr lang="zh-CN" altLang="en-US" sz="2800" kern="0" dirty="0">
                <a:latin typeface="Arial"/>
                <a:ea typeface="黑体"/>
              </a:rPr>
              <a:t>一、光阑及其作用</a:t>
            </a:r>
          </a:p>
          <a:p>
            <a:pPr eaLnBrk="1" hangingPunct="1">
              <a:buClr>
                <a:srgbClr val="008080"/>
              </a:buClr>
              <a:buFont typeface="Wingdings" pitchFamily="2" charset="2"/>
              <a:buNone/>
              <a:defRPr/>
            </a:pPr>
            <a:r>
              <a:rPr lang="en-US" altLang="zh-CN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en-US" sz="2400" b="1" kern="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孔径光阑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（孔阑）：它是限制轴上物体成像光束          </a:t>
            </a:r>
            <a:r>
              <a:rPr lang="zh-CN" altLang="en-US" sz="2400" kern="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立体角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的光阑。（</a:t>
            </a:r>
            <a:r>
              <a:rPr lang="zh-CN" altLang="en-US" sz="2400" kern="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决定了入射的孔径角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</a:p>
          <a:p>
            <a:pPr eaLnBrk="1" hangingPunct="1">
              <a:buClr>
                <a:srgbClr val="008080"/>
              </a:buClr>
              <a:buFont typeface="Wingdings" pitchFamily="2" charset="2"/>
              <a:buNone/>
              <a:defRPr/>
            </a:pPr>
            <a:r>
              <a:rPr lang="en-US" altLang="zh-CN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en-US" sz="2400" kern="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视场光阑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（视阑）：它是限制物平面上或物空间中</a:t>
            </a:r>
            <a:r>
              <a:rPr lang="zh-CN" altLang="en-US" sz="2400" kern="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最大成像范围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的光阑。</a:t>
            </a:r>
          </a:p>
          <a:p>
            <a:pPr eaLnBrk="1" hangingPunct="1">
              <a:buClr>
                <a:srgbClr val="008080"/>
              </a:buClr>
              <a:buFont typeface="Wingdings" pitchFamily="2" charset="2"/>
              <a:buNone/>
              <a:defRPr/>
            </a:pPr>
            <a:r>
              <a:rPr lang="en-US" altLang="zh-CN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en-US" sz="2400" kern="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渐晕光阑：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以</a:t>
            </a:r>
            <a:r>
              <a:rPr lang="zh-CN" altLang="en-US" sz="2400" kern="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减小轴外像差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为目的。</a:t>
            </a:r>
          </a:p>
          <a:p>
            <a:pPr eaLnBrk="1" hangingPunct="1">
              <a:buClr>
                <a:srgbClr val="008080"/>
              </a:buClr>
              <a:buFont typeface="Wingdings" pitchFamily="2" charset="2"/>
              <a:buNone/>
              <a:defRPr/>
            </a:pPr>
            <a:r>
              <a:rPr lang="en-US" altLang="zh-CN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en-US" sz="2400" kern="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消杂光光阑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：限制那些从</a:t>
            </a:r>
            <a:r>
              <a:rPr lang="zh-CN" altLang="en-US" sz="2400" kern="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视场外射入系统的光</a:t>
            </a:r>
            <a:r>
              <a:rPr lang="zh-CN" altLang="en-US" sz="2800" kern="0" dirty="0">
                <a:latin typeface="Arial"/>
                <a:ea typeface="黑体"/>
              </a:rPr>
              <a:t>。</a:t>
            </a:r>
            <a:endParaRPr lang="en-US" altLang="zh-CN" sz="2800" kern="0" dirty="0">
              <a:latin typeface="Arial"/>
              <a:ea typeface="黑体"/>
            </a:endParaRPr>
          </a:p>
          <a:p>
            <a:pPr eaLnBrk="1" hangingPunct="1">
              <a:buClr>
                <a:srgbClr val="008080"/>
              </a:buClr>
              <a:buNone/>
              <a:defRPr/>
            </a:pPr>
            <a:r>
              <a:rPr lang="zh-CN" altLang="en-US" sz="2800" kern="0" dirty="0">
                <a:latin typeface="Arial"/>
                <a:ea typeface="黑体"/>
              </a:rPr>
              <a:t>二、孔径光阑、入射光瞳和出射光瞳</a:t>
            </a:r>
            <a:endParaRPr lang="en-US" altLang="zh-CN" sz="2800" kern="0" dirty="0">
              <a:latin typeface="Arial"/>
              <a:ea typeface="黑体"/>
            </a:endParaRPr>
          </a:p>
          <a:p>
            <a:pPr eaLnBrk="1" hangingPunct="1">
              <a:buClr>
                <a:srgbClr val="008080"/>
              </a:buClr>
              <a:buNone/>
              <a:defRPr/>
            </a:pPr>
            <a:r>
              <a:rPr lang="en-US" altLang="zh-CN" sz="2800" kern="0" dirty="0">
                <a:latin typeface="Arial"/>
                <a:ea typeface="黑体"/>
              </a:rPr>
              <a:t>   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概念及相互关系</a:t>
            </a:r>
            <a:endParaRPr lang="en-US" altLang="zh-CN" sz="2400" kern="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Clr>
                <a:srgbClr val="008080"/>
              </a:buClr>
              <a:buNone/>
              <a:defRPr/>
            </a:pPr>
            <a:r>
              <a:rPr lang="zh-CN" altLang="en-US" sz="2800" kern="0" dirty="0">
                <a:latin typeface="Arial"/>
                <a:ea typeface="黑体"/>
              </a:rPr>
              <a:t>三、渐晕光阑、入射窗和出射窗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endParaRPr lang="en-US" altLang="zh-CN" sz="2400" kern="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Clr>
                <a:srgbClr val="008080"/>
              </a:buClr>
              <a:buNone/>
              <a:defRPr/>
            </a:pPr>
            <a:r>
              <a:rPr lang="en-US" altLang="zh-CN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400" kern="0" dirty="0">
                <a:latin typeface="仿宋" panose="02010609060101010101" pitchFamily="49" charset="-122"/>
                <a:ea typeface="仿宋" panose="02010609060101010101" pitchFamily="49" charset="-122"/>
              </a:rPr>
              <a:t> 概念及相互关系</a:t>
            </a:r>
          </a:p>
          <a:p>
            <a:pPr eaLnBrk="1" hangingPunct="1">
              <a:buClr>
                <a:srgbClr val="008080"/>
              </a:buClr>
              <a:buNone/>
              <a:defRPr/>
            </a:pPr>
            <a:r>
              <a:rPr lang="zh-CN" altLang="en-US" sz="2800" kern="0" dirty="0">
                <a:latin typeface="Arial"/>
                <a:ea typeface="黑体"/>
              </a:rPr>
              <a:t>四、光学的景深（</a:t>
            </a:r>
            <a:r>
              <a:rPr lang="zh-CN" altLang="en-US" sz="2800" kern="0" dirty="0">
                <a:latin typeface="仿宋" panose="02010609060101010101" pitchFamily="49" charset="-122"/>
                <a:ea typeface="仿宋" panose="02010609060101010101" pitchFamily="49" charset="-122"/>
              </a:rPr>
              <a:t>概念</a:t>
            </a:r>
            <a:r>
              <a:rPr lang="zh-CN" altLang="en-US" sz="2800" kern="0" dirty="0">
                <a:latin typeface="Arial"/>
                <a:ea typeface="黑体"/>
              </a:rPr>
              <a:t>）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7504" y="476672"/>
            <a:ext cx="6192688" cy="49959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黑体" pitchFamily="49" charset="-122"/>
                <a:ea typeface="黑体" panose="02010609060101010101" pitchFamily="49" charset="-122"/>
              </a:rPr>
              <a:t>实际光学系统中的光束限制</a:t>
            </a:r>
          </a:p>
        </p:txBody>
      </p:sp>
    </p:spTree>
    <p:extLst>
      <p:ext uri="{BB962C8B-B14F-4D97-AF65-F5344CB8AC3E}">
        <p14:creationId xmlns:p14="http://schemas.microsoft.com/office/powerpoint/2010/main" val="38174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728663"/>
            <a:ext cx="85153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51520" y="229072"/>
            <a:ext cx="1656184" cy="49959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黑体" pitchFamily="49" charset="-122"/>
                <a:ea typeface="黑体" panose="02010609060101010101" pitchFamily="49" charset="-122"/>
              </a:rPr>
              <a:t>像差</a:t>
            </a:r>
          </a:p>
        </p:txBody>
      </p:sp>
    </p:spTree>
    <p:extLst>
      <p:ext uri="{BB962C8B-B14F-4D97-AF65-F5344CB8AC3E}">
        <p14:creationId xmlns:p14="http://schemas.microsoft.com/office/powerpoint/2010/main" val="40955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566738"/>
            <a:ext cx="797242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953B30A-D00F-4A4F-A76E-636DDCDE81C7}"/>
              </a:ext>
            </a:extLst>
          </p:cNvPr>
          <p:cNvSpPr txBox="1"/>
          <p:nvPr/>
        </p:nvSpPr>
        <p:spPr>
          <a:xfrm>
            <a:off x="6287763" y="59554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请结合课本</a:t>
            </a:r>
          </a:p>
        </p:txBody>
      </p:sp>
    </p:spTree>
    <p:extLst>
      <p:ext uri="{BB962C8B-B14F-4D97-AF65-F5344CB8AC3E}">
        <p14:creationId xmlns:p14="http://schemas.microsoft.com/office/powerpoint/2010/main" val="3249085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57200" y="738188"/>
            <a:ext cx="8229600" cy="5381625"/>
            <a:chOff x="457200" y="738188"/>
            <a:chExt cx="8229600" cy="5381625"/>
          </a:xfrm>
        </p:grpSpPr>
        <p:pic>
          <p:nvPicPr>
            <p:cNvPr id="911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738188"/>
              <a:ext cx="8229600" cy="538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2627784" y="4437112"/>
              <a:ext cx="1008112" cy="4616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不同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651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7544" y="262660"/>
            <a:ext cx="1656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2800" kern="0" dirty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章：</a:t>
            </a:r>
            <a:endParaRPr lang="zh-CN" altLang="en-US" sz="28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15199" y="980728"/>
            <a:ext cx="7513602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弄清眼睛的两类调节功能：视度调节和适应调节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9472" y="1661699"/>
            <a:ext cx="6349090" cy="48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什么是各类目视光学仪器的共同要求？</a:t>
            </a:r>
          </a:p>
        </p:txBody>
      </p:sp>
    </p:spTree>
    <p:extLst>
      <p:ext uri="{BB962C8B-B14F-4D97-AF65-F5344CB8AC3E}">
        <p14:creationId xmlns:p14="http://schemas.microsoft.com/office/powerpoint/2010/main" val="294435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05" y="451188"/>
            <a:ext cx="4032448" cy="694184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CN" sz="28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3.1.3 </a:t>
            </a:r>
            <a:r>
              <a:rPr lang="zh-CN" altLang="en-US" sz="28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眼睛的缺陷和矫正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5" y="3637205"/>
            <a:ext cx="2520280" cy="154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4"/>
          <p:cNvSpPr txBox="1">
            <a:spLocks noChangeArrowheads="1"/>
          </p:cNvSpPr>
          <p:nvPr/>
        </p:nvSpPr>
        <p:spPr bwMode="auto">
          <a:xfrm>
            <a:off x="539552" y="1280909"/>
            <a:ext cx="8182127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①正常眼和反常眼：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eaLnBrk="1" hangingPunct="1">
              <a:spcBef>
                <a:spcPts val="600"/>
              </a:spcBef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kumimoji="0" lang="zh-CN" altLang="en-US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正常眼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0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肌肉完全放松</a:t>
            </a:r>
            <a:r>
              <a:rPr kumimoji="0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的情况下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，能够看清无限远处的物体，</a:t>
            </a:r>
            <a:r>
              <a:rPr kumimoji="0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即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远点在无限远处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(R=0)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像方焦点正好和视网膜重合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eaLnBrk="1" hangingPunct="1">
              <a:spcBef>
                <a:spcPts val="600"/>
              </a:spcBef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kumimoji="0" lang="zh-CN" altLang="en-US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反常眼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：眼睛光学系统的后焦点不在视网膜上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kumimoji="0" lang="zh-CN" altLang="en-US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kumimoji="0" lang="zh-CN" altLang="en-US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03648" y="5733256"/>
            <a:ext cx="1008112" cy="45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正常眼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067944" y="5445224"/>
            <a:ext cx="1008112" cy="45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近视眼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943328" y="5445224"/>
            <a:ext cx="1008112" cy="45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远视眼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347864" y="6029294"/>
            <a:ext cx="2870303" cy="455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远点变近，像方焦点在视网膜前，眼前有限距离的物体才能成像在视网膜上，无线远处的物体无法看清。</a:t>
            </a:r>
            <a:endParaRPr lang="en-US" altLang="zh-CN" sz="1200" dirty="0">
              <a:solidFill>
                <a:srgbClr val="0066FF"/>
              </a:solidFill>
              <a:latin typeface="黑体" pitchFamily="49" charset="-122"/>
              <a:ea typeface="黑体" pitchFamily="49" charset="-122"/>
            </a:endParaRPr>
          </a:p>
          <a:p>
            <a:pPr algn="l"/>
            <a:r>
              <a:rPr lang="zh-CN" altLang="en-US" sz="12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晶状体或角膜曲率较大，聚光能力太强。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6300192" y="6021288"/>
            <a:ext cx="2592288" cy="455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远点在眼睛后面，像方焦点在视网膜后，</a:t>
            </a:r>
            <a:r>
              <a:rPr lang="en-US" altLang="zh-CN" sz="12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250mm</a:t>
            </a:r>
            <a:r>
              <a:rPr lang="zh-CN" altLang="en-US" sz="12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以内的物点也成像于视网膜后。晶状体或角膜曲率变小，聚光能力减弱；或眼轴过短。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29" y="3515052"/>
            <a:ext cx="2960208" cy="1800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76" y="3480525"/>
            <a:ext cx="2872153" cy="18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71599" y="908720"/>
            <a:ext cx="5207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②近视眼（</a:t>
            </a:r>
            <a: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远点位于眼前有限距离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1013252" y="1412776"/>
            <a:ext cx="748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近视眼：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远点位于眼前有限距离眼睛放松时，∞远</a:t>
            </a:r>
            <a:endParaRPr lang="en-US" altLang="zh-CN" sz="24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0066FF"/>
              </a:buClr>
            </a:pP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物成像在视网膜前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2880320" cy="175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43608" y="4653136"/>
            <a:ext cx="7458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校正方法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眼睛前加一凹透镜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先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将无限远物体成一虚像于近视眼的远点处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再经过眼睛聚焦在视网膜上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此时负透镜的焦距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f’</a:t>
            </a:r>
            <a:r>
              <a:rPr lang="zh-CN" altLang="en-US" sz="24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i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355976" y="2466995"/>
            <a:ext cx="4176464" cy="1950251"/>
            <a:chOff x="3923928" y="2466995"/>
            <a:chExt cx="4176464" cy="1950251"/>
          </a:xfrm>
        </p:grpSpPr>
        <p:pic>
          <p:nvPicPr>
            <p:cNvPr id="9" name="Picture 7" descr="Snap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2466995"/>
              <a:ext cx="4176464" cy="1950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直接连接符 19"/>
            <p:cNvCxnSpPr/>
            <p:nvPr/>
          </p:nvCxnSpPr>
          <p:spPr>
            <a:xfrm flipH="1">
              <a:off x="4139952" y="3068960"/>
              <a:ext cx="1080120" cy="288032"/>
            </a:xfrm>
            <a:prstGeom prst="line">
              <a:avLst/>
            </a:prstGeom>
            <a:ln>
              <a:solidFill>
                <a:srgbClr val="F01664">
                  <a:alpha val="58824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 flipV="1">
              <a:off x="4139952" y="3356992"/>
              <a:ext cx="855712" cy="216024"/>
            </a:xfrm>
            <a:prstGeom prst="line">
              <a:avLst/>
            </a:prstGeom>
            <a:ln>
              <a:solidFill>
                <a:srgbClr val="F0166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4461470" y="5766355"/>
          <a:ext cx="1895475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41" name="Equation" r:id="rId5" imgW="838080" imgH="431640" progId="Equation.DSMT4">
                  <p:embed/>
                </p:oleObj>
              </mc:Choice>
              <mc:Fallback>
                <p:oleObj name="Equation" r:id="rId5" imgW="838080" imgH="43164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1470" y="5766355"/>
                        <a:ext cx="1895475" cy="976313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899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11560" y="980728"/>
            <a:ext cx="7991618" cy="5730205"/>
            <a:chOff x="561832" y="561058"/>
            <a:chExt cx="7991618" cy="5730205"/>
          </a:xfrm>
        </p:grpSpPr>
        <p:pic>
          <p:nvPicPr>
            <p:cNvPr id="952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50" y="566738"/>
              <a:ext cx="7962900" cy="572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561832" y="561058"/>
              <a:ext cx="24482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发光点、</a:t>
              </a:r>
              <a:r>
                <a:rPr lang="zh-CN" altLang="en-US" sz="2800" b="1" dirty="0">
                  <a:highlight>
                    <a:srgbClr val="FFFF00"/>
                  </a:highlight>
                  <a:latin typeface="黑体" panose="02010609060101010101" pitchFamily="49" charset="-122"/>
                  <a:ea typeface="黑体" panose="02010609060101010101" pitchFamily="49" charset="-122"/>
                </a:rPr>
                <a:t>光线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zh-CN" altLang="en-US" sz="2800" b="1" dirty="0">
                  <a:highlight>
                    <a:srgbClr val="FFFF00"/>
                  </a:highlight>
                  <a:latin typeface="黑体" panose="02010609060101010101" pitchFamily="49" charset="-122"/>
                  <a:ea typeface="黑体" panose="02010609060101010101" pitchFamily="49" charset="-122"/>
                </a:rPr>
                <a:t>光束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467544" y="193058"/>
            <a:ext cx="1656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2800" kern="0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章：</a:t>
            </a:r>
            <a:endParaRPr lang="zh-CN" altLang="en-US" sz="28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1466389-C76D-4837-A8FE-DAD3C7048D10}"/>
              </a:ext>
            </a:extLst>
          </p:cNvPr>
          <p:cNvSpPr/>
          <p:nvPr/>
        </p:nvSpPr>
        <p:spPr>
          <a:xfrm>
            <a:off x="3347864" y="980728"/>
            <a:ext cx="1584176" cy="8820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660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6597" y="979036"/>
            <a:ext cx="6975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③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远视眼（老花眼）</a:t>
            </a:r>
            <a: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远点位于眼后有限距离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5" name="矩形 4"/>
          <p:cNvSpPr/>
          <p:nvPr/>
        </p:nvSpPr>
        <p:spPr>
          <a:xfrm>
            <a:off x="827584" y="1484784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远视眼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：近点比正常眼远。</a:t>
            </a:r>
          </a:p>
        </p:txBody>
      </p:sp>
      <p:grpSp>
        <p:nvGrpSpPr>
          <p:cNvPr id="18" name="Group 4"/>
          <p:cNvGrpSpPr>
            <a:grpSpLocks/>
          </p:cNvGrpSpPr>
          <p:nvPr/>
        </p:nvGrpSpPr>
        <p:grpSpPr bwMode="auto">
          <a:xfrm>
            <a:off x="712788" y="1954902"/>
            <a:ext cx="5514975" cy="1598612"/>
            <a:chOff x="449" y="881"/>
            <a:chExt cx="3474" cy="1007"/>
          </a:xfrm>
        </p:grpSpPr>
        <p:sp>
          <p:nvSpPr>
            <p:cNvPr id="19" name="Arc 5"/>
            <p:cNvSpPr>
              <a:spLocks/>
            </p:cNvSpPr>
            <p:nvPr/>
          </p:nvSpPr>
          <p:spPr bwMode="auto">
            <a:xfrm rot="10929208">
              <a:off x="1959" y="1027"/>
              <a:ext cx="167" cy="727"/>
            </a:xfrm>
            <a:custGeom>
              <a:avLst/>
              <a:gdLst>
                <a:gd name="G0" fmla="+- 0 0 0"/>
                <a:gd name="G1" fmla="+- 19907 0 0"/>
                <a:gd name="G2" fmla="+- 21600 0 0"/>
                <a:gd name="T0" fmla="*/ 8384 w 21600"/>
                <a:gd name="T1" fmla="*/ 0 h 40621"/>
                <a:gd name="T2" fmla="*/ 6123 w 21600"/>
                <a:gd name="T3" fmla="*/ 40621 h 40621"/>
                <a:gd name="T4" fmla="*/ 0 w 21600"/>
                <a:gd name="T5" fmla="*/ 19907 h 40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0621" fill="none" extrusionOk="0">
                  <a:moveTo>
                    <a:pt x="8383" y="0"/>
                  </a:moveTo>
                  <a:cubicBezTo>
                    <a:pt x="16392" y="3373"/>
                    <a:pt x="21600" y="11217"/>
                    <a:pt x="21600" y="19907"/>
                  </a:cubicBezTo>
                  <a:cubicBezTo>
                    <a:pt x="21600" y="29478"/>
                    <a:pt x="15301" y="37907"/>
                    <a:pt x="6122" y="40620"/>
                  </a:cubicBezTo>
                </a:path>
                <a:path w="21600" h="40621" stroke="0" extrusionOk="0">
                  <a:moveTo>
                    <a:pt x="8383" y="0"/>
                  </a:moveTo>
                  <a:cubicBezTo>
                    <a:pt x="16392" y="3373"/>
                    <a:pt x="21600" y="11217"/>
                    <a:pt x="21600" y="19907"/>
                  </a:cubicBezTo>
                  <a:cubicBezTo>
                    <a:pt x="21600" y="29478"/>
                    <a:pt x="15301" y="37907"/>
                    <a:pt x="6122" y="40620"/>
                  </a:cubicBezTo>
                  <a:lnTo>
                    <a:pt x="0" y="19907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1661" y="1190"/>
              <a:ext cx="4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/>
                <a:t>   O</a:t>
              </a:r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>
              <a:off x="648" y="1393"/>
              <a:ext cx="6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>
              <a:off x="1959" y="1397"/>
              <a:ext cx="17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rc 9"/>
            <p:cNvSpPr>
              <a:spLocks/>
            </p:cNvSpPr>
            <p:nvPr/>
          </p:nvSpPr>
          <p:spPr bwMode="auto">
            <a:xfrm rot="10670792" flipH="1">
              <a:off x="3185" y="881"/>
              <a:ext cx="258" cy="1007"/>
            </a:xfrm>
            <a:custGeom>
              <a:avLst/>
              <a:gdLst>
                <a:gd name="G0" fmla="+- 0 0 0"/>
                <a:gd name="G1" fmla="+- 21422 0 0"/>
                <a:gd name="G2" fmla="+- 21600 0 0"/>
                <a:gd name="T0" fmla="*/ 2771 w 21600"/>
                <a:gd name="T1" fmla="*/ 0 h 42992"/>
                <a:gd name="T2" fmla="*/ 1134 w 21600"/>
                <a:gd name="T3" fmla="*/ 42992 h 42992"/>
                <a:gd name="T4" fmla="*/ 0 w 21600"/>
                <a:gd name="T5" fmla="*/ 21422 h 4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2992" fill="none" extrusionOk="0">
                  <a:moveTo>
                    <a:pt x="2770" y="0"/>
                  </a:moveTo>
                  <a:cubicBezTo>
                    <a:pt x="13539" y="1393"/>
                    <a:pt x="21600" y="10563"/>
                    <a:pt x="21600" y="21422"/>
                  </a:cubicBezTo>
                  <a:cubicBezTo>
                    <a:pt x="21600" y="32910"/>
                    <a:pt x="12606" y="42389"/>
                    <a:pt x="1134" y="42992"/>
                  </a:cubicBezTo>
                </a:path>
                <a:path w="21600" h="42992" stroke="0" extrusionOk="0">
                  <a:moveTo>
                    <a:pt x="2770" y="0"/>
                  </a:moveTo>
                  <a:cubicBezTo>
                    <a:pt x="13539" y="1393"/>
                    <a:pt x="21600" y="10563"/>
                    <a:pt x="21600" y="21422"/>
                  </a:cubicBezTo>
                  <a:cubicBezTo>
                    <a:pt x="21600" y="32910"/>
                    <a:pt x="12606" y="42389"/>
                    <a:pt x="1134" y="42992"/>
                  </a:cubicBezTo>
                  <a:lnTo>
                    <a:pt x="0" y="21422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3605" y="1162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800"/>
                <a:t>F</a:t>
              </a:r>
              <a:r>
                <a:rPr lang="en-US" altLang="zh-CN" sz="1800" baseline="30000"/>
                <a:t>‘</a:t>
              </a:r>
              <a:endParaRPr lang="en-US" altLang="zh-CN" sz="1800"/>
            </a:p>
          </p:txBody>
        </p:sp>
        <p:sp>
          <p:nvSpPr>
            <p:cNvPr id="25" name="Line 11"/>
            <p:cNvSpPr>
              <a:spLocks noChangeShapeType="1"/>
            </p:cNvSpPr>
            <p:nvPr/>
          </p:nvSpPr>
          <p:spPr bwMode="auto">
            <a:xfrm flipV="1">
              <a:off x="449" y="1397"/>
              <a:ext cx="3456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12"/>
          <p:cNvGrpSpPr>
            <a:grpSpLocks/>
          </p:cNvGrpSpPr>
          <p:nvPr/>
        </p:nvGrpSpPr>
        <p:grpSpPr bwMode="auto">
          <a:xfrm>
            <a:off x="736600" y="3648764"/>
            <a:ext cx="5514975" cy="1598613"/>
            <a:chOff x="464" y="1945"/>
            <a:chExt cx="3474" cy="1007"/>
          </a:xfrm>
        </p:grpSpPr>
        <p:sp>
          <p:nvSpPr>
            <p:cNvPr id="27" name="Text Box 13"/>
            <p:cNvSpPr txBox="1">
              <a:spLocks noChangeArrowheads="1"/>
            </p:cNvSpPr>
            <p:nvPr/>
          </p:nvSpPr>
          <p:spPr bwMode="auto">
            <a:xfrm>
              <a:off x="975" y="2152"/>
              <a:ext cx="7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明视距离</a:t>
              </a:r>
            </a:p>
          </p:txBody>
        </p:sp>
        <p:sp>
          <p:nvSpPr>
            <p:cNvPr id="28" name="Arc 14"/>
            <p:cNvSpPr>
              <a:spLocks/>
            </p:cNvSpPr>
            <p:nvPr/>
          </p:nvSpPr>
          <p:spPr bwMode="auto">
            <a:xfrm rot="10929208">
              <a:off x="1974" y="2091"/>
              <a:ext cx="167" cy="727"/>
            </a:xfrm>
            <a:custGeom>
              <a:avLst/>
              <a:gdLst>
                <a:gd name="G0" fmla="+- 0 0 0"/>
                <a:gd name="G1" fmla="+- 19907 0 0"/>
                <a:gd name="G2" fmla="+- 21600 0 0"/>
                <a:gd name="T0" fmla="*/ 8384 w 21600"/>
                <a:gd name="T1" fmla="*/ 0 h 40621"/>
                <a:gd name="T2" fmla="*/ 6123 w 21600"/>
                <a:gd name="T3" fmla="*/ 40621 h 40621"/>
                <a:gd name="T4" fmla="*/ 0 w 21600"/>
                <a:gd name="T5" fmla="*/ 19907 h 40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0621" fill="none" extrusionOk="0">
                  <a:moveTo>
                    <a:pt x="8383" y="0"/>
                  </a:moveTo>
                  <a:cubicBezTo>
                    <a:pt x="16392" y="3373"/>
                    <a:pt x="21600" y="11217"/>
                    <a:pt x="21600" y="19907"/>
                  </a:cubicBezTo>
                  <a:cubicBezTo>
                    <a:pt x="21600" y="29478"/>
                    <a:pt x="15301" y="37907"/>
                    <a:pt x="6122" y="40620"/>
                  </a:cubicBezTo>
                </a:path>
                <a:path w="21600" h="40621" stroke="0" extrusionOk="0">
                  <a:moveTo>
                    <a:pt x="8383" y="0"/>
                  </a:moveTo>
                  <a:cubicBezTo>
                    <a:pt x="16392" y="3373"/>
                    <a:pt x="21600" y="11217"/>
                    <a:pt x="21600" y="19907"/>
                  </a:cubicBezTo>
                  <a:cubicBezTo>
                    <a:pt x="21600" y="29478"/>
                    <a:pt x="15301" y="37907"/>
                    <a:pt x="6122" y="40620"/>
                  </a:cubicBezTo>
                  <a:lnTo>
                    <a:pt x="0" y="19907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Text Box 15"/>
            <p:cNvSpPr txBox="1">
              <a:spLocks noChangeArrowheads="1"/>
            </p:cNvSpPr>
            <p:nvPr/>
          </p:nvSpPr>
          <p:spPr bwMode="auto">
            <a:xfrm>
              <a:off x="1676" y="2254"/>
              <a:ext cx="4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/>
                <a:t>   O</a:t>
              </a: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663" y="2469"/>
              <a:ext cx="6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1974" y="2461"/>
              <a:ext cx="17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Arc 18"/>
            <p:cNvSpPr>
              <a:spLocks/>
            </p:cNvSpPr>
            <p:nvPr/>
          </p:nvSpPr>
          <p:spPr bwMode="auto">
            <a:xfrm rot="10670792" flipH="1">
              <a:off x="3200" y="1945"/>
              <a:ext cx="258" cy="1007"/>
            </a:xfrm>
            <a:custGeom>
              <a:avLst/>
              <a:gdLst>
                <a:gd name="G0" fmla="+- 0 0 0"/>
                <a:gd name="G1" fmla="+- 21422 0 0"/>
                <a:gd name="G2" fmla="+- 21600 0 0"/>
                <a:gd name="T0" fmla="*/ 2771 w 21600"/>
                <a:gd name="T1" fmla="*/ 0 h 42992"/>
                <a:gd name="T2" fmla="*/ 1134 w 21600"/>
                <a:gd name="T3" fmla="*/ 42992 h 42992"/>
                <a:gd name="T4" fmla="*/ 0 w 21600"/>
                <a:gd name="T5" fmla="*/ 21422 h 4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2992" fill="none" extrusionOk="0">
                  <a:moveTo>
                    <a:pt x="2770" y="0"/>
                  </a:moveTo>
                  <a:cubicBezTo>
                    <a:pt x="13539" y="1393"/>
                    <a:pt x="21600" y="10563"/>
                    <a:pt x="21600" y="21422"/>
                  </a:cubicBezTo>
                  <a:cubicBezTo>
                    <a:pt x="21600" y="32910"/>
                    <a:pt x="12606" y="42389"/>
                    <a:pt x="1134" y="42992"/>
                  </a:cubicBezTo>
                </a:path>
                <a:path w="21600" h="42992" stroke="0" extrusionOk="0">
                  <a:moveTo>
                    <a:pt x="2770" y="0"/>
                  </a:moveTo>
                  <a:cubicBezTo>
                    <a:pt x="13539" y="1393"/>
                    <a:pt x="21600" y="10563"/>
                    <a:pt x="21600" y="21422"/>
                  </a:cubicBezTo>
                  <a:cubicBezTo>
                    <a:pt x="21600" y="32910"/>
                    <a:pt x="12606" y="42389"/>
                    <a:pt x="1134" y="42992"/>
                  </a:cubicBezTo>
                  <a:lnTo>
                    <a:pt x="0" y="21422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620" y="2226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800"/>
                <a:t>F</a:t>
              </a:r>
              <a:r>
                <a:rPr lang="en-US" altLang="zh-CN" sz="1800" baseline="30000"/>
                <a:t>‘</a:t>
              </a:r>
              <a:endParaRPr lang="en-US" altLang="zh-CN" sz="1800"/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 flipV="1">
              <a:off x="464" y="2460"/>
              <a:ext cx="3456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" name="Group 21"/>
          <p:cNvGrpSpPr>
            <a:grpSpLocks/>
          </p:cNvGrpSpPr>
          <p:nvPr/>
        </p:nvGrpSpPr>
        <p:grpSpPr bwMode="auto">
          <a:xfrm>
            <a:off x="660400" y="2318439"/>
            <a:ext cx="4806950" cy="893763"/>
            <a:chOff x="416" y="1110"/>
            <a:chExt cx="3028" cy="563"/>
          </a:xfrm>
        </p:grpSpPr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416" y="1110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近点</a:t>
              </a: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V="1">
              <a:off x="657" y="1117"/>
              <a:ext cx="1361" cy="2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>
              <a:off x="2018" y="1117"/>
              <a:ext cx="1426" cy="2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657" y="1401"/>
              <a:ext cx="1340" cy="2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 flipV="1">
              <a:off x="1973" y="1404"/>
              <a:ext cx="1471" cy="2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" name="Group 27"/>
          <p:cNvGrpSpPr>
            <a:grpSpLocks/>
          </p:cNvGrpSpPr>
          <p:nvPr/>
        </p:nvGrpSpPr>
        <p:grpSpPr bwMode="auto">
          <a:xfrm>
            <a:off x="2051050" y="4037702"/>
            <a:ext cx="3854450" cy="830262"/>
            <a:chOff x="1292" y="2193"/>
            <a:chExt cx="2428" cy="523"/>
          </a:xfrm>
        </p:grpSpPr>
        <p:sp>
          <p:nvSpPr>
            <p:cNvPr id="42" name="Line 28"/>
            <p:cNvSpPr>
              <a:spLocks noChangeShapeType="1"/>
            </p:cNvSpPr>
            <p:nvPr/>
          </p:nvSpPr>
          <p:spPr bwMode="auto">
            <a:xfrm flipV="1">
              <a:off x="1292" y="2193"/>
              <a:ext cx="726" cy="27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29"/>
            <p:cNvSpPr>
              <a:spLocks noChangeShapeType="1"/>
            </p:cNvSpPr>
            <p:nvPr/>
          </p:nvSpPr>
          <p:spPr bwMode="auto">
            <a:xfrm>
              <a:off x="2018" y="2205"/>
              <a:ext cx="1690" cy="25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30"/>
            <p:cNvSpPr>
              <a:spLocks noChangeShapeType="1"/>
            </p:cNvSpPr>
            <p:nvPr/>
          </p:nvSpPr>
          <p:spPr bwMode="auto">
            <a:xfrm>
              <a:off x="1292" y="2478"/>
              <a:ext cx="729" cy="23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 flipV="1">
              <a:off x="2018" y="2472"/>
              <a:ext cx="1702" cy="2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5" name="Group 53"/>
          <p:cNvGrpSpPr>
            <a:grpSpLocks/>
          </p:cNvGrpSpPr>
          <p:nvPr/>
        </p:nvGrpSpPr>
        <p:grpSpPr bwMode="auto">
          <a:xfrm>
            <a:off x="1062038" y="2729602"/>
            <a:ext cx="958850" cy="3703637"/>
            <a:chOff x="669" y="1369"/>
            <a:chExt cx="604" cy="2333"/>
          </a:xfrm>
        </p:grpSpPr>
        <p:sp>
          <p:nvSpPr>
            <p:cNvPr id="66" name="Line 54"/>
            <p:cNvSpPr>
              <a:spLocks noChangeShapeType="1"/>
            </p:cNvSpPr>
            <p:nvPr/>
          </p:nvSpPr>
          <p:spPr bwMode="auto">
            <a:xfrm>
              <a:off x="669" y="1389"/>
              <a:ext cx="0" cy="2313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55"/>
            <p:cNvSpPr>
              <a:spLocks noChangeShapeType="1"/>
            </p:cNvSpPr>
            <p:nvPr/>
          </p:nvSpPr>
          <p:spPr bwMode="auto">
            <a:xfrm>
              <a:off x="1273" y="1369"/>
              <a:ext cx="0" cy="2313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2931" y="5040709"/>
            <a:ext cx="5682457" cy="1844675"/>
            <a:chOff x="592931" y="5040709"/>
            <a:chExt cx="5682457" cy="1844675"/>
          </a:xfrm>
        </p:grpSpPr>
        <p:grpSp>
          <p:nvGrpSpPr>
            <p:cNvPr id="46" name="Group 33"/>
            <p:cNvGrpSpPr>
              <a:grpSpLocks/>
            </p:cNvGrpSpPr>
            <p:nvPr/>
          </p:nvGrpSpPr>
          <p:grpSpPr bwMode="auto">
            <a:xfrm>
              <a:off x="736600" y="5229200"/>
              <a:ext cx="5538788" cy="1598612"/>
              <a:chOff x="464" y="3158"/>
              <a:chExt cx="3489" cy="1007"/>
            </a:xfrm>
          </p:grpSpPr>
          <p:sp>
            <p:nvSpPr>
              <p:cNvPr id="47" name="Text Box 34"/>
              <p:cNvSpPr txBox="1">
                <a:spLocks noChangeArrowheads="1"/>
              </p:cNvSpPr>
              <p:nvPr/>
            </p:nvSpPr>
            <p:spPr bwMode="auto">
              <a:xfrm>
                <a:off x="990" y="3161"/>
                <a:ext cx="77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solidFill>
                      <a:srgbClr val="FF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明视距离</a:t>
                </a:r>
              </a:p>
            </p:txBody>
          </p:sp>
          <p:sp>
            <p:nvSpPr>
              <p:cNvPr id="48" name="Arc 35"/>
              <p:cNvSpPr>
                <a:spLocks/>
              </p:cNvSpPr>
              <p:nvPr/>
            </p:nvSpPr>
            <p:spPr bwMode="auto">
              <a:xfrm rot="10929208">
                <a:off x="1989" y="3304"/>
                <a:ext cx="167" cy="727"/>
              </a:xfrm>
              <a:custGeom>
                <a:avLst/>
                <a:gdLst>
                  <a:gd name="G0" fmla="+- 0 0 0"/>
                  <a:gd name="G1" fmla="+- 19907 0 0"/>
                  <a:gd name="G2" fmla="+- 21600 0 0"/>
                  <a:gd name="T0" fmla="*/ 8384 w 21600"/>
                  <a:gd name="T1" fmla="*/ 0 h 40621"/>
                  <a:gd name="T2" fmla="*/ 6123 w 21600"/>
                  <a:gd name="T3" fmla="*/ 40621 h 40621"/>
                  <a:gd name="T4" fmla="*/ 0 w 21600"/>
                  <a:gd name="T5" fmla="*/ 19907 h 40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0621" fill="none" extrusionOk="0">
                    <a:moveTo>
                      <a:pt x="8383" y="0"/>
                    </a:moveTo>
                    <a:cubicBezTo>
                      <a:pt x="16392" y="3373"/>
                      <a:pt x="21600" y="11217"/>
                      <a:pt x="21600" y="19907"/>
                    </a:cubicBezTo>
                    <a:cubicBezTo>
                      <a:pt x="21600" y="29478"/>
                      <a:pt x="15301" y="37907"/>
                      <a:pt x="6122" y="40620"/>
                    </a:cubicBezTo>
                  </a:path>
                  <a:path w="21600" h="40621" stroke="0" extrusionOk="0">
                    <a:moveTo>
                      <a:pt x="8383" y="0"/>
                    </a:moveTo>
                    <a:cubicBezTo>
                      <a:pt x="16392" y="3373"/>
                      <a:pt x="21600" y="11217"/>
                      <a:pt x="21600" y="19907"/>
                    </a:cubicBezTo>
                    <a:cubicBezTo>
                      <a:pt x="21600" y="29478"/>
                      <a:pt x="15301" y="37907"/>
                      <a:pt x="6122" y="40620"/>
                    </a:cubicBezTo>
                    <a:lnTo>
                      <a:pt x="0" y="19907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Text Box 36"/>
              <p:cNvSpPr txBox="1">
                <a:spLocks noChangeArrowheads="1"/>
              </p:cNvSpPr>
              <p:nvPr/>
            </p:nvSpPr>
            <p:spPr bwMode="auto">
              <a:xfrm>
                <a:off x="1691" y="3467"/>
                <a:ext cx="49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/>
                  <a:t>   O</a:t>
                </a:r>
              </a:p>
            </p:txBody>
          </p:sp>
          <p:sp>
            <p:nvSpPr>
              <p:cNvPr id="50" name="Line 37"/>
              <p:cNvSpPr>
                <a:spLocks noChangeShapeType="1"/>
              </p:cNvSpPr>
              <p:nvPr/>
            </p:nvSpPr>
            <p:spPr bwMode="auto">
              <a:xfrm>
                <a:off x="678" y="3682"/>
                <a:ext cx="6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38"/>
              <p:cNvSpPr>
                <a:spLocks noChangeShapeType="1"/>
              </p:cNvSpPr>
              <p:nvPr/>
            </p:nvSpPr>
            <p:spPr bwMode="auto">
              <a:xfrm>
                <a:off x="1989" y="3674"/>
                <a:ext cx="173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Arc 39"/>
              <p:cNvSpPr>
                <a:spLocks/>
              </p:cNvSpPr>
              <p:nvPr/>
            </p:nvSpPr>
            <p:spPr bwMode="auto">
              <a:xfrm rot="10670792" flipH="1">
                <a:off x="3215" y="3158"/>
                <a:ext cx="258" cy="1007"/>
              </a:xfrm>
              <a:custGeom>
                <a:avLst/>
                <a:gdLst>
                  <a:gd name="G0" fmla="+- 0 0 0"/>
                  <a:gd name="G1" fmla="+- 21422 0 0"/>
                  <a:gd name="G2" fmla="+- 21600 0 0"/>
                  <a:gd name="T0" fmla="*/ 2771 w 21600"/>
                  <a:gd name="T1" fmla="*/ 0 h 42992"/>
                  <a:gd name="T2" fmla="*/ 1134 w 21600"/>
                  <a:gd name="T3" fmla="*/ 42992 h 42992"/>
                  <a:gd name="T4" fmla="*/ 0 w 21600"/>
                  <a:gd name="T5" fmla="*/ 21422 h 4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992" fill="none" extrusionOk="0">
                    <a:moveTo>
                      <a:pt x="2770" y="0"/>
                    </a:moveTo>
                    <a:cubicBezTo>
                      <a:pt x="13539" y="1393"/>
                      <a:pt x="21600" y="10563"/>
                      <a:pt x="21600" y="21422"/>
                    </a:cubicBezTo>
                    <a:cubicBezTo>
                      <a:pt x="21600" y="32910"/>
                      <a:pt x="12606" y="42389"/>
                      <a:pt x="1134" y="42992"/>
                    </a:cubicBezTo>
                  </a:path>
                  <a:path w="21600" h="42992" stroke="0" extrusionOk="0">
                    <a:moveTo>
                      <a:pt x="2770" y="0"/>
                    </a:moveTo>
                    <a:cubicBezTo>
                      <a:pt x="13539" y="1393"/>
                      <a:pt x="21600" y="10563"/>
                      <a:pt x="21600" y="21422"/>
                    </a:cubicBezTo>
                    <a:cubicBezTo>
                      <a:pt x="21600" y="32910"/>
                      <a:pt x="12606" y="42389"/>
                      <a:pt x="1134" y="42992"/>
                    </a:cubicBezTo>
                    <a:lnTo>
                      <a:pt x="0" y="21422"/>
                    </a:lnTo>
                    <a:close/>
                  </a:path>
                </a:pathLst>
              </a:custGeom>
              <a:noFill/>
              <a:ln w="28575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Text Box 40"/>
              <p:cNvSpPr txBox="1">
                <a:spLocks noChangeArrowheads="1"/>
              </p:cNvSpPr>
              <p:nvPr/>
            </p:nvSpPr>
            <p:spPr bwMode="auto">
              <a:xfrm>
                <a:off x="3635" y="3439"/>
                <a:ext cx="31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/>
                  <a:t>F</a:t>
                </a:r>
                <a:r>
                  <a:rPr lang="en-US" altLang="zh-CN" sz="1800" baseline="30000"/>
                  <a:t>‘</a:t>
                </a:r>
                <a:endParaRPr lang="en-US" altLang="zh-CN" sz="1800"/>
              </a:p>
            </p:txBody>
          </p:sp>
          <p:sp>
            <p:nvSpPr>
              <p:cNvPr id="54" name="Line 41"/>
              <p:cNvSpPr>
                <a:spLocks noChangeShapeType="1"/>
              </p:cNvSpPr>
              <p:nvPr/>
            </p:nvSpPr>
            <p:spPr bwMode="auto">
              <a:xfrm flipV="1">
                <a:off x="479" y="3673"/>
                <a:ext cx="3456" cy="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Text Box 42"/>
              <p:cNvSpPr txBox="1">
                <a:spLocks noChangeArrowheads="1"/>
              </p:cNvSpPr>
              <p:nvPr/>
            </p:nvSpPr>
            <p:spPr bwMode="auto">
              <a:xfrm>
                <a:off x="464" y="3162"/>
                <a:ext cx="49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solidFill>
                      <a:srgbClr val="FF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近点</a:t>
                </a:r>
              </a:p>
            </p:txBody>
          </p:sp>
        </p:grpSp>
        <p:grpSp>
          <p:nvGrpSpPr>
            <p:cNvPr id="56" name="Group 44"/>
            <p:cNvGrpSpPr>
              <a:grpSpLocks/>
            </p:cNvGrpSpPr>
            <p:nvPr/>
          </p:nvGrpSpPr>
          <p:grpSpPr bwMode="auto">
            <a:xfrm>
              <a:off x="1042988" y="5668937"/>
              <a:ext cx="4481512" cy="773113"/>
              <a:chOff x="657" y="3430"/>
              <a:chExt cx="2823" cy="487"/>
            </a:xfrm>
          </p:grpSpPr>
          <p:sp>
            <p:nvSpPr>
              <p:cNvPr id="57" name="Line 45"/>
              <p:cNvSpPr>
                <a:spLocks noChangeShapeType="1"/>
              </p:cNvSpPr>
              <p:nvPr/>
            </p:nvSpPr>
            <p:spPr bwMode="auto">
              <a:xfrm flipV="1">
                <a:off x="1292" y="3487"/>
                <a:ext cx="454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46"/>
              <p:cNvSpPr>
                <a:spLocks noChangeShapeType="1"/>
              </p:cNvSpPr>
              <p:nvPr/>
            </p:nvSpPr>
            <p:spPr bwMode="auto">
              <a:xfrm flipV="1">
                <a:off x="657" y="3480"/>
                <a:ext cx="1095" cy="1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Line 47"/>
              <p:cNvSpPr>
                <a:spLocks noChangeShapeType="1"/>
              </p:cNvSpPr>
              <p:nvPr/>
            </p:nvSpPr>
            <p:spPr bwMode="auto">
              <a:xfrm flipV="1">
                <a:off x="1741" y="3433"/>
                <a:ext cx="273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Line 48"/>
              <p:cNvSpPr>
                <a:spLocks noChangeShapeType="1"/>
              </p:cNvSpPr>
              <p:nvPr/>
            </p:nvSpPr>
            <p:spPr bwMode="auto">
              <a:xfrm>
                <a:off x="2018" y="3430"/>
                <a:ext cx="1462" cy="23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Line 49"/>
              <p:cNvSpPr>
                <a:spLocks noChangeShapeType="1"/>
              </p:cNvSpPr>
              <p:nvPr/>
            </p:nvSpPr>
            <p:spPr bwMode="auto">
              <a:xfrm>
                <a:off x="1292" y="3681"/>
                <a:ext cx="454" cy="1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Line 50"/>
              <p:cNvSpPr>
                <a:spLocks noChangeShapeType="1"/>
              </p:cNvSpPr>
              <p:nvPr/>
            </p:nvSpPr>
            <p:spPr bwMode="auto">
              <a:xfrm>
                <a:off x="657" y="3690"/>
                <a:ext cx="1089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51"/>
              <p:cNvSpPr>
                <a:spLocks noChangeShapeType="1"/>
              </p:cNvSpPr>
              <p:nvPr/>
            </p:nvSpPr>
            <p:spPr bwMode="auto">
              <a:xfrm>
                <a:off x="1746" y="3871"/>
                <a:ext cx="261" cy="3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Line 52"/>
              <p:cNvSpPr>
                <a:spLocks noChangeShapeType="1"/>
              </p:cNvSpPr>
              <p:nvPr/>
            </p:nvSpPr>
            <p:spPr bwMode="auto">
              <a:xfrm flipV="1">
                <a:off x="2018" y="3690"/>
                <a:ext cx="1452" cy="22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" name="Text Box 56"/>
            <p:cNvSpPr txBox="1">
              <a:spLocks noChangeArrowheads="1"/>
            </p:cNvSpPr>
            <p:nvPr/>
          </p:nvSpPr>
          <p:spPr bwMode="auto">
            <a:xfrm>
              <a:off x="592931" y="6444039"/>
              <a:ext cx="10795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矫正后</a:t>
              </a:r>
            </a:p>
          </p:txBody>
        </p:sp>
        <p:sp>
          <p:nvSpPr>
            <p:cNvPr id="69" name="Line 43"/>
            <p:cNvSpPr>
              <a:spLocks noChangeShapeType="1"/>
            </p:cNvSpPr>
            <p:nvPr/>
          </p:nvSpPr>
          <p:spPr bwMode="auto">
            <a:xfrm>
              <a:off x="2771800" y="5040709"/>
              <a:ext cx="0" cy="1844675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22" y="1440701"/>
            <a:ext cx="24384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13"/>
          <p:cNvSpPr txBox="1">
            <a:spLocks noChangeArrowheads="1"/>
          </p:cNvSpPr>
          <p:nvPr/>
        </p:nvSpPr>
        <p:spPr bwMode="auto">
          <a:xfrm>
            <a:off x="1574823" y="2913753"/>
            <a:ext cx="1223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明视距离</a:t>
            </a:r>
          </a:p>
        </p:txBody>
      </p:sp>
      <p:sp>
        <p:nvSpPr>
          <p:cNvPr id="72" name="Rectangle 2"/>
          <p:cNvSpPr txBox="1">
            <a:spLocks noChangeArrowheads="1"/>
          </p:cNvSpPr>
          <p:nvPr/>
        </p:nvSpPr>
        <p:spPr>
          <a:xfrm>
            <a:off x="1192112" y="264669"/>
            <a:ext cx="7668370" cy="455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远点在眼睛后面，像方焦点在视网膜后，</a:t>
            </a:r>
            <a:r>
              <a:rPr lang="en-US" altLang="zh-CN" sz="20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250mm</a:t>
            </a:r>
            <a:r>
              <a:rPr lang="zh-CN" altLang="en-US" sz="2000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以内的物点也成像于视网膜后。晶状体或角膜曲率变小，聚光能力减弱；或眼轴过短。</a:t>
            </a:r>
          </a:p>
        </p:txBody>
      </p:sp>
    </p:spTree>
    <p:extLst>
      <p:ext uri="{BB962C8B-B14F-4D97-AF65-F5344CB8AC3E}">
        <p14:creationId xmlns:p14="http://schemas.microsoft.com/office/powerpoint/2010/main" val="151154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84249" y="3645024"/>
            <a:ext cx="7458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校正方法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眼睛前加凸透镜，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使近处的物体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（或明视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0066FF"/>
              </a:buClr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距离处的物体）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成一个虚像在远视眼的近</a:t>
            </a:r>
            <a:endParaRPr lang="en-US" altLang="zh-CN" sz="24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0066FF"/>
              </a:buClr>
            </a:pP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点处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，然后经眼睛成像于视网膜上。</a:t>
            </a:r>
          </a:p>
        </p:txBody>
      </p:sp>
      <p:pic>
        <p:nvPicPr>
          <p:cNvPr id="8" name="Picture 4" descr="Sna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12" y="1264937"/>
            <a:ext cx="4540687" cy="192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72816"/>
            <a:ext cx="24384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83568" y="5157701"/>
          <a:ext cx="2763493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0" name="Equation" r:id="rId5" imgW="1002960" imgH="444240" progId="Equation.DSMT4">
                  <p:embed/>
                </p:oleObj>
              </mc:Choice>
              <mc:Fallback>
                <p:oleObj name="Equation" r:id="rId5" imgW="1002960" imgH="44424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157701"/>
                        <a:ext cx="2763493" cy="1224136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4718050" y="5122863"/>
          <a:ext cx="3743325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1" name="Equation" r:id="rId7" imgW="1358640" imgH="444240" progId="Equation.DSMT4">
                  <p:embed/>
                </p:oleObj>
              </mc:Choice>
              <mc:Fallback>
                <p:oleObj name="Equation" r:id="rId7" imgW="1358640" imgH="44424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8050" y="5122863"/>
                        <a:ext cx="3743325" cy="1223962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770040" y="557394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35764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3568" y="980728"/>
            <a:ext cx="8280400" cy="201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例题：某人在其眼前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2m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远的物看不清，问需要配怎样光焦度的眼睛才能使其眼恢复正常？另一个人对在其眼前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0.5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以内的物看不清，问需要配上怎样光焦度的眼镜才能使其眼恢复正常？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endParaRPr lang="zh-CN" altLang="el-GR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2860265" y="4221088"/>
          <a:ext cx="301625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94" name="Equation" r:id="rId3" imgW="1333440" imgH="419040" progId="Equation.DSMT4">
                  <p:embed/>
                </p:oleObj>
              </mc:Choice>
              <mc:Fallback>
                <p:oleObj name="Equation" r:id="rId3" imgW="1333440" imgH="4190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0265" y="4221088"/>
                        <a:ext cx="3016250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160713" y="5805488"/>
          <a:ext cx="2701925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95" name="Equation" r:id="rId5" imgW="1193760" imgH="393480" progId="Equation.DSMT4">
                  <p:embed/>
                </p:oleObj>
              </mc:Choice>
              <mc:Fallback>
                <p:oleObj name="Equation" r:id="rId5" imgW="1193760" imgH="39348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5805488"/>
                        <a:ext cx="2701925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83568" y="5229200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第二个人是远视眼，所需眼睛的光焦度为：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67384" y="2176632"/>
            <a:ext cx="3456384" cy="1655014"/>
            <a:chOff x="3923928" y="2466995"/>
            <a:chExt cx="4176464" cy="1950251"/>
          </a:xfrm>
        </p:grpSpPr>
        <p:pic>
          <p:nvPicPr>
            <p:cNvPr id="10" name="Picture 7" descr="Snap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2466995"/>
              <a:ext cx="4176464" cy="1950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直接连接符 10"/>
            <p:cNvCxnSpPr/>
            <p:nvPr/>
          </p:nvCxnSpPr>
          <p:spPr>
            <a:xfrm flipH="1">
              <a:off x="4139952" y="3068960"/>
              <a:ext cx="1080120" cy="288032"/>
            </a:xfrm>
            <a:prstGeom prst="line">
              <a:avLst/>
            </a:prstGeom>
            <a:ln>
              <a:solidFill>
                <a:srgbClr val="F01664">
                  <a:alpha val="58824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 flipV="1">
              <a:off x="4139952" y="3356992"/>
              <a:ext cx="855712" cy="216024"/>
            </a:xfrm>
            <a:prstGeom prst="line">
              <a:avLst/>
            </a:prstGeom>
            <a:ln>
              <a:solidFill>
                <a:srgbClr val="F0166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515645" y="3717032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解： 第一个人是近视眼，所需眼睛的光焦度为：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125467" y="2339193"/>
            <a:ext cx="3675761" cy="1173584"/>
            <a:chOff x="736600" y="5040709"/>
            <a:chExt cx="5538788" cy="1844675"/>
          </a:xfrm>
        </p:grpSpPr>
        <p:grpSp>
          <p:nvGrpSpPr>
            <p:cNvPr id="24" name="Group 33"/>
            <p:cNvGrpSpPr>
              <a:grpSpLocks/>
            </p:cNvGrpSpPr>
            <p:nvPr/>
          </p:nvGrpSpPr>
          <p:grpSpPr bwMode="auto">
            <a:xfrm>
              <a:off x="736600" y="5168878"/>
              <a:ext cx="5538788" cy="1658938"/>
              <a:chOff x="464" y="3120"/>
              <a:chExt cx="3489" cy="1045"/>
            </a:xfrm>
          </p:grpSpPr>
          <p:sp>
            <p:nvSpPr>
              <p:cNvPr id="36" name="Text Box 34"/>
              <p:cNvSpPr txBox="1">
                <a:spLocks noChangeArrowheads="1"/>
              </p:cNvSpPr>
              <p:nvPr/>
            </p:nvSpPr>
            <p:spPr bwMode="auto">
              <a:xfrm>
                <a:off x="990" y="3161"/>
                <a:ext cx="771" cy="2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200" dirty="0">
                    <a:solidFill>
                      <a:srgbClr val="FF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明视距离</a:t>
                </a:r>
              </a:p>
            </p:txBody>
          </p:sp>
          <p:sp>
            <p:nvSpPr>
              <p:cNvPr id="37" name="Arc 35"/>
              <p:cNvSpPr>
                <a:spLocks/>
              </p:cNvSpPr>
              <p:nvPr/>
            </p:nvSpPr>
            <p:spPr bwMode="auto">
              <a:xfrm rot="10929208">
                <a:off x="1989" y="3304"/>
                <a:ext cx="167" cy="727"/>
              </a:xfrm>
              <a:custGeom>
                <a:avLst/>
                <a:gdLst>
                  <a:gd name="G0" fmla="+- 0 0 0"/>
                  <a:gd name="G1" fmla="+- 19907 0 0"/>
                  <a:gd name="G2" fmla="+- 21600 0 0"/>
                  <a:gd name="T0" fmla="*/ 8384 w 21600"/>
                  <a:gd name="T1" fmla="*/ 0 h 40621"/>
                  <a:gd name="T2" fmla="*/ 6123 w 21600"/>
                  <a:gd name="T3" fmla="*/ 40621 h 40621"/>
                  <a:gd name="T4" fmla="*/ 0 w 21600"/>
                  <a:gd name="T5" fmla="*/ 19907 h 40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0621" fill="none" extrusionOk="0">
                    <a:moveTo>
                      <a:pt x="8383" y="0"/>
                    </a:moveTo>
                    <a:cubicBezTo>
                      <a:pt x="16392" y="3373"/>
                      <a:pt x="21600" y="11217"/>
                      <a:pt x="21600" y="19907"/>
                    </a:cubicBezTo>
                    <a:cubicBezTo>
                      <a:pt x="21600" y="29478"/>
                      <a:pt x="15301" y="37907"/>
                      <a:pt x="6122" y="40620"/>
                    </a:cubicBezTo>
                  </a:path>
                  <a:path w="21600" h="40621" stroke="0" extrusionOk="0">
                    <a:moveTo>
                      <a:pt x="8383" y="0"/>
                    </a:moveTo>
                    <a:cubicBezTo>
                      <a:pt x="16392" y="3373"/>
                      <a:pt x="21600" y="11217"/>
                      <a:pt x="21600" y="19907"/>
                    </a:cubicBezTo>
                    <a:cubicBezTo>
                      <a:pt x="21600" y="29478"/>
                      <a:pt x="15301" y="37907"/>
                      <a:pt x="6122" y="40620"/>
                    </a:cubicBezTo>
                    <a:lnTo>
                      <a:pt x="0" y="19907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Text Box 36"/>
              <p:cNvSpPr txBox="1">
                <a:spLocks noChangeArrowheads="1"/>
              </p:cNvSpPr>
              <p:nvPr/>
            </p:nvSpPr>
            <p:spPr bwMode="auto">
              <a:xfrm>
                <a:off x="1989" y="3120"/>
                <a:ext cx="249" cy="6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/>
                  <a:t>   </a:t>
                </a:r>
                <a:r>
                  <a:rPr lang="en-US" altLang="zh-CN" sz="1400" dirty="0"/>
                  <a:t>O</a:t>
                </a:r>
              </a:p>
            </p:txBody>
          </p:sp>
          <p:sp>
            <p:nvSpPr>
              <p:cNvPr id="39" name="Line 37"/>
              <p:cNvSpPr>
                <a:spLocks noChangeShapeType="1"/>
              </p:cNvSpPr>
              <p:nvPr/>
            </p:nvSpPr>
            <p:spPr bwMode="auto">
              <a:xfrm>
                <a:off x="678" y="3682"/>
                <a:ext cx="6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38"/>
              <p:cNvSpPr>
                <a:spLocks noChangeShapeType="1"/>
              </p:cNvSpPr>
              <p:nvPr/>
            </p:nvSpPr>
            <p:spPr bwMode="auto">
              <a:xfrm>
                <a:off x="1989" y="3674"/>
                <a:ext cx="173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Arc 39"/>
              <p:cNvSpPr>
                <a:spLocks/>
              </p:cNvSpPr>
              <p:nvPr/>
            </p:nvSpPr>
            <p:spPr bwMode="auto">
              <a:xfrm rot="10670792" flipH="1">
                <a:off x="3215" y="3158"/>
                <a:ext cx="258" cy="1007"/>
              </a:xfrm>
              <a:custGeom>
                <a:avLst/>
                <a:gdLst>
                  <a:gd name="G0" fmla="+- 0 0 0"/>
                  <a:gd name="G1" fmla="+- 21422 0 0"/>
                  <a:gd name="G2" fmla="+- 21600 0 0"/>
                  <a:gd name="T0" fmla="*/ 2771 w 21600"/>
                  <a:gd name="T1" fmla="*/ 0 h 42992"/>
                  <a:gd name="T2" fmla="*/ 1134 w 21600"/>
                  <a:gd name="T3" fmla="*/ 42992 h 42992"/>
                  <a:gd name="T4" fmla="*/ 0 w 21600"/>
                  <a:gd name="T5" fmla="*/ 21422 h 4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992" fill="none" extrusionOk="0">
                    <a:moveTo>
                      <a:pt x="2770" y="0"/>
                    </a:moveTo>
                    <a:cubicBezTo>
                      <a:pt x="13539" y="1393"/>
                      <a:pt x="21600" y="10563"/>
                      <a:pt x="21600" y="21422"/>
                    </a:cubicBezTo>
                    <a:cubicBezTo>
                      <a:pt x="21600" y="32910"/>
                      <a:pt x="12606" y="42389"/>
                      <a:pt x="1134" y="42992"/>
                    </a:cubicBezTo>
                  </a:path>
                  <a:path w="21600" h="42992" stroke="0" extrusionOk="0">
                    <a:moveTo>
                      <a:pt x="2770" y="0"/>
                    </a:moveTo>
                    <a:cubicBezTo>
                      <a:pt x="13539" y="1393"/>
                      <a:pt x="21600" y="10563"/>
                      <a:pt x="21600" y="21422"/>
                    </a:cubicBezTo>
                    <a:cubicBezTo>
                      <a:pt x="21600" y="32910"/>
                      <a:pt x="12606" y="42389"/>
                      <a:pt x="1134" y="42992"/>
                    </a:cubicBezTo>
                    <a:lnTo>
                      <a:pt x="0" y="21422"/>
                    </a:lnTo>
                    <a:close/>
                  </a:path>
                </a:pathLst>
              </a:custGeom>
              <a:noFill/>
              <a:ln w="28575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Text Box 40"/>
              <p:cNvSpPr txBox="1">
                <a:spLocks noChangeArrowheads="1"/>
              </p:cNvSpPr>
              <p:nvPr/>
            </p:nvSpPr>
            <p:spPr bwMode="auto">
              <a:xfrm>
                <a:off x="3635" y="3334"/>
                <a:ext cx="318" cy="3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400" dirty="0"/>
                  <a:t>F</a:t>
                </a:r>
                <a:r>
                  <a:rPr lang="en-US" altLang="zh-CN" sz="1400" baseline="30000" dirty="0"/>
                  <a:t>‘</a:t>
                </a:r>
                <a:endParaRPr lang="en-US" altLang="zh-CN" sz="1400" dirty="0"/>
              </a:p>
            </p:txBody>
          </p:sp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 flipV="1">
                <a:off x="479" y="3673"/>
                <a:ext cx="3456" cy="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Text Box 42"/>
              <p:cNvSpPr txBox="1">
                <a:spLocks noChangeArrowheads="1"/>
              </p:cNvSpPr>
              <p:nvPr/>
            </p:nvSpPr>
            <p:spPr bwMode="auto">
              <a:xfrm>
                <a:off x="464" y="3162"/>
                <a:ext cx="499" cy="2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200" dirty="0">
                    <a:solidFill>
                      <a:srgbClr val="FF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近点</a:t>
                </a:r>
              </a:p>
            </p:txBody>
          </p:sp>
        </p:grpSp>
        <p:grpSp>
          <p:nvGrpSpPr>
            <p:cNvPr id="25" name="Group 44"/>
            <p:cNvGrpSpPr>
              <a:grpSpLocks/>
            </p:cNvGrpSpPr>
            <p:nvPr/>
          </p:nvGrpSpPr>
          <p:grpSpPr bwMode="auto">
            <a:xfrm>
              <a:off x="1042988" y="5668937"/>
              <a:ext cx="4481512" cy="773113"/>
              <a:chOff x="657" y="3430"/>
              <a:chExt cx="2823" cy="487"/>
            </a:xfrm>
          </p:grpSpPr>
          <p:sp>
            <p:nvSpPr>
              <p:cNvPr id="28" name="Line 45"/>
              <p:cNvSpPr>
                <a:spLocks noChangeShapeType="1"/>
              </p:cNvSpPr>
              <p:nvPr/>
            </p:nvSpPr>
            <p:spPr bwMode="auto">
              <a:xfrm flipV="1">
                <a:off x="1292" y="3487"/>
                <a:ext cx="454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46"/>
              <p:cNvSpPr>
                <a:spLocks noChangeShapeType="1"/>
              </p:cNvSpPr>
              <p:nvPr/>
            </p:nvSpPr>
            <p:spPr bwMode="auto">
              <a:xfrm flipV="1">
                <a:off x="657" y="3480"/>
                <a:ext cx="1095" cy="1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47"/>
              <p:cNvSpPr>
                <a:spLocks noChangeShapeType="1"/>
              </p:cNvSpPr>
              <p:nvPr/>
            </p:nvSpPr>
            <p:spPr bwMode="auto">
              <a:xfrm flipV="1">
                <a:off x="1741" y="3433"/>
                <a:ext cx="273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48"/>
              <p:cNvSpPr>
                <a:spLocks noChangeShapeType="1"/>
              </p:cNvSpPr>
              <p:nvPr/>
            </p:nvSpPr>
            <p:spPr bwMode="auto">
              <a:xfrm>
                <a:off x="2018" y="3430"/>
                <a:ext cx="1462" cy="23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49"/>
              <p:cNvSpPr>
                <a:spLocks noChangeShapeType="1"/>
              </p:cNvSpPr>
              <p:nvPr/>
            </p:nvSpPr>
            <p:spPr bwMode="auto">
              <a:xfrm>
                <a:off x="1292" y="3681"/>
                <a:ext cx="454" cy="1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50"/>
              <p:cNvSpPr>
                <a:spLocks noChangeShapeType="1"/>
              </p:cNvSpPr>
              <p:nvPr/>
            </p:nvSpPr>
            <p:spPr bwMode="auto">
              <a:xfrm>
                <a:off x="657" y="3690"/>
                <a:ext cx="1089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51"/>
              <p:cNvSpPr>
                <a:spLocks noChangeShapeType="1"/>
              </p:cNvSpPr>
              <p:nvPr/>
            </p:nvSpPr>
            <p:spPr bwMode="auto">
              <a:xfrm>
                <a:off x="1746" y="3871"/>
                <a:ext cx="261" cy="3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52"/>
              <p:cNvSpPr>
                <a:spLocks noChangeShapeType="1"/>
              </p:cNvSpPr>
              <p:nvPr/>
            </p:nvSpPr>
            <p:spPr bwMode="auto">
              <a:xfrm flipV="1">
                <a:off x="2018" y="3690"/>
                <a:ext cx="1452" cy="22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7" name="Line 43"/>
            <p:cNvSpPr>
              <a:spLocks noChangeShapeType="1"/>
            </p:cNvSpPr>
            <p:nvPr/>
          </p:nvSpPr>
          <p:spPr bwMode="auto">
            <a:xfrm>
              <a:off x="2771800" y="5040709"/>
              <a:ext cx="0" cy="1844675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6437920" y="3901698"/>
          <a:ext cx="1895475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96" name="Equation" r:id="rId8" imgW="838080" imgH="431640" progId="Equation.DSMT4">
                  <p:embed/>
                </p:oleObj>
              </mc:Choice>
              <mc:Fallback>
                <p:oleObj name="Equation" r:id="rId8" imgW="838080" imgH="43164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7920" y="3901698"/>
                        <a:ext cx="1895475" cy="976313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6211888" y="5399088"/>
          <a:ext cx="22685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97" name="Equation" r:id="rId10" imgW="1002960" imgH="444240" progId="Equation.DSMT4">
                  <p:embed/>
                </p:oleObj>
              </mc:Choice>
              <mc:Fallback>
                <p:oleObj name="Equation" r:id="rId10" imgW="1002960" imgH="44424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888" y="5399088"/>
                        <a:ext cx="2268537" cy="1004887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117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39529" y="908720"/>
            <a:ext cx="3322734" cy="4814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放大镜视放大率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962577"/>
              </p:ext>
            </p:extLst>
          </p:nvPr>
        </p:nvGraphicFramePr>
        <p:xfrm>
          <a:off x="596514" y="2767218"/>
          <a:ext cx="3579812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5" name="Equation" r:id="rId3" imgW="1371600" imgH="431800" progId="Equation.DSMT4">
                  <p:embed/>
                </p:oleObj>
              </mc:Choice>
              <mc:Fallback>
                <p:oleObj name="Equation" r:id="rId3" imgW="1371600" imgH="4318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514" y="2767218"/>
                        <a:ext cx="3579812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4385787" y="1517710"/>
            <a:ext cx="4308095" cy="2621607"/>
            <a:chOff x="1111" y="2115"/>
            <a:chExt cx="3537" cy="210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2115"/>
              <a:ext cx="3537" cy="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746" y="3929"/>
              <a:ext cx="240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放大镜的成像光路</a:t>
              </a: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25B5CFFC-C907-4896-88FD-6A8A254646D8}"/>
              </a:ext>
            </a:extLst>
          </p:cNvPr>
          <p:cNvSpPr txBox="1">
            <a:spLocks noChangeArrowheads="1"/>
          </p:cNvSpPr>
          <p:nvPr/>
        </p:nvSpPr>
        <p:spPr>
          <a:xfrm>
            <a:off x="1178534" y="5271382"/>
            <a:ext cx="6908780" cy="112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放大镜：放大率越大，线视场越小</a:t>
            </a:r>
          </a:p>
        </p:txBody>
      </p:sp>
    </p:spTree>
    <p:extLst>
      <p:ext uri="{BB962C8B-B14F-4D97-AF65-F5344CB8AC3E}">
        <p14:creationId xmlns:p14="http://schemas.microsoft.com/office/powerpoint/2010/main" val="333654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771801" y="3068960"/>
            <a:ext cx="5544616" cy="2948458"/>
            <a:chOff x="807" y="2222"/>
            <a:chExt cx="3729" cy="202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2222"/>
              <a:ext cx="3425" cy="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807" y="2885"/>
              <a:ext cx="349" cy="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显微镜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899592" y="62068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显微镜</a:t>
            </a:r>
            <a:r>
              <a:rPr lang="zh-CN" altLang="en-US" sz="28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8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总放大率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894472"/>
              </p:ext>
            </p:extLst>
          </p:nvPr>
        </p:nvGraphicFramePr>
        <p:xfrm>
          <a:off x="2268538" y="1268760"/>
          <a:ext cx="3501578" cy="1471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5" name="Equation" r:id="rId4" imgW="1511300" imgH="635000" progId="Equation.DSMT4">
                  <p:embed/>
                </p:oleObj>
              </mc:Choice>
              <mc:Fallback>
                <p:oleObj name="Equation" r:id="rId4" imgW="1511300" imgH="635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268760"/>
                        <a:ext cx="3501578" cy="14715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404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717575"/>
            <a:ext cx="4032448" cy="648072"/>
          </a:xfrm>
        </p:spPr>
        <p:txBody>
          <a:bodyPr>
            <a:normAutofit/>
          </a:bodyPr>
          <a:lstStyle/>
          <a:p>
            <a:pPr algn="l" eaLnBrk="1" hangingPunct="1"/>
            <a:r>
              <a:rPr lang="zh-CN" altLang="en-US" sz="24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显微镜中的光束限制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74984" y="1632855"/>
            <a:ext cx="80010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显微镜的孔径光阑：对于单组低倍显微物镜，镜框就是孔径光阑。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71536" y="2492896"/>
            <a:ext cx="618869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显微镜的出射光瞳：出瞳直径一般较小。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50958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5983676" y="3140868"/>
          <a:ext cx="30305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48" name="Equation" r:id="rId4" imgW="2070000" imgH="393480" progId="Equation.DSMT4">
                  <p:embed/>
                </p:oleObj>
              </mc:Choice>
              <mc:Fallback>
                <p:oleObj name="Equation" r:id="rId4" imgW="2070000" imgH="39348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676" y="3140868"/>
                        <a:ext cx="3030538" cy="576263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066677" y="4109120"/>
            <a:ext cx="2952328" cy="2376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NA</a:t>
            </a:r>
            <a:r>
              <a:rPr lang="zh-CN" altLang="en-US" sz="20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一定；</a:t>
            </a:r>
            <a:endParaRPr lang="en-US" altLang="zh-CN" sz="2000" dirty="0">
              <a:solidFill>
                <a:srgbClr val="0066FF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l-GR" altLang="zh-CN" sz="2000" i="1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Γ</a:t>
            </a:r>
            <a:r>
              <a:rPr lang="zh-CN" altLang="en-US" sz="20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越大</a:t>
            </a:r>
            <a:r>
              <a:rPr lang="en-US" altLang="zh-CN" sz="20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,</a:t>
            </a:r>
            <a:r>
              <a:rPr lang="zh-CN" altLang="en-US" sz="20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出瞳</a:t>
            </a:r>
            <a:r>
              <a:rPr lang="en-US" altLang="zh-CN" sz="2000" i="1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</a:t>
            </a:r>
            <a:r>
              <a:rPr lang="en-US" altLang="zh-CN" sz="20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′</a:t>
            </a:r>
            <a:r>
              <a:rPr lang="zh-CN" altLang="en-US" sz="20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小；</a:t>
            </a:r>
            <a:endParaRPr lang="en-US" altLang="zh-CN" sz="2000" dirty="0">
              <a:solidFill>
                <a:srgbClr val="0066FF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因此，显微镜的放大倍率都较高，而出瞳半径都很小，小于眼睛的瞳孔直径；</a:t>
            </a:r>
            <a:endParaRPr lang="en-US" altLang="zh-CN" sz="2000" dirty="0">
              <a:solidFill>
                <a:srgbClr val="0066FF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只有显微镜为低放大倍率时才能到达眼睛瞳孔的直径。</a:t>
            </a:r>
            <a:endParaRPr lang="en-US" altLang="zh-CN" sz="2000" dirty="0">
              <a:solidFill>
                <a:srgbClr val="0066FF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83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608" y="489428"/>
            <a:ext cx="2140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望远系统</a:t>
            </a:r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1547664" y="3140968"/>
            <a:ext cx="6880224" cy="2374900"/>
            <a:chOff x="341" y="2796"/>
            <a:chExt cx="4334" cy="1496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2796"/>
              <a:ext cx="3564" cy="1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341" y="2926"/>
              <a:ext cx="725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开普勒望远系统光路图</a:t>
              </a: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132727"/>
              </p:ext>
            </p:extLst>
          </p:nvPr>
        </p:nvGraphicFramePr>
        <p:xfrm>
          <a:off x="1265387" y="1377751"/>
          <a:ext cx="3444875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48" name="Equation" r:id="rId4" imgW="1562100" imgH="444500" progId="Equation.DSMT4">
                  <p:embed/>
                </p:oleObj>
              </mc:Choice>
              <mc:Fallback>
                <p:oleObj name="Equation" r:id="rId4" imgW="1562100" imgH="444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387" y="1377751"/>
                        <a:ext cx="3444875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904876"/>
              </p:ext>
            </p:extLst>
          </p:nvPr>
        </p:nvGraphicFramePr>
        <p:xfrm>
          <a:off x="6156176" y="75207"/>
          <a:ext cx="1368425" cy="260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49" name="Equation" r:id="rId6" imgW="799920" imgH="1523880" progId="Equation.DSMT4">
                  <p:embed/>
                </p:oleObj>
              </mc:Choice>
              <mc:Fallback>
                <p:oleObj name="Equation" r:id="rId6" imgW="799920" imgH="15238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75207"/>
                        <a:ext cx="1368425" cy="260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984DC85F-AD28-43CA-8166-E7144C1DF9CF}"/>
              </a:ext>
            </a:extLst>
          </p:cNvPr>
          <p:cNvSpPr txBox="1">
            <a:spLocks noChangeArrowheads="1"/>
          </p:cNvSpPr>
          <p:nvPr/>
        </p:nvSpPr>
        <p:spPr>
          <a:xfrm>
            <a:off x="709762" y="5720359"/>
            <a:ext cx="8001000" cy="979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各种放大率仅仅取决于望远镜系统的结构参数，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与物体的具体位置无关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。利用这个结论，</a:t>
            </a:r>
            <a:r>
              <a:rPr lang="zh-CN" altLang="en-US" sz="2000" dirty="0">
                <a:solidFill>
                  <a:srgbClr val="0066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可在望远镜前任意位置放置一物体，测量其垂直放大率，它的倒数就是该望系统的视放大率</a:t>
            </a:r>
            <a:r>
              <a:rPr lang="zh-CN" altLang="en-US" sz="2400" dirty="0">
                <a:solidFill>
                  <a:srgbClr val="0066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8422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99592" y="980728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sym typeface="Wingdings" pitchFamily="2" charset="2"/>
              </a:rPr>
              <a:t>若望远镜极限分辨角</a:t>
            </a:r>
            <a:r>
              <a:rPr lang="el-GR" altLang="zh-CN" sz="26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φ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sym typeface="Wingdings" pitchFamily="2" charset="2"/>
              </a:rPr>
              <a:t>，单位为 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s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  <a:sym typeface="Wingdings" pitchFamily="2" charset="2"/>
              </a:rPr>
              <a:t>,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sym typeface="Wingdings" pitchFamily="2" charset="2"/>
              </a:rPr>
              <a:t>人眼分辨极限为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60"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sym typeface="Wingdings" pitchFamily="2" charset="2"/>
              </a:rPr>
              <a:t>，则望远镜的极限分辨角满足：</a:t>
            </a:r>
            <a:endParaRPr lang="zh-CN" altLang="en-US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3561011" y="1988840"/>
          <a:ext cx="144303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6" name="Equation" r:id="rId3" imgW="647640" imgH="215640" progId="Equation.DSMT4">
                  <p:embed/>
                </p:oleObj>
              </mc:Choice>
              <mc:Fallback>
                <p:oleObj name="Equation" r:id="rId3" imgW="647640" imgH="21564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011" y="1988840"/>
                        <a:ext cx="1443037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54457" y="2564904"/>
            <a:ext cx="5921799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sym typeface="Wingdings" pitchFamily="2" charset="2"/>
              </a:rPr>
              <a:t>最小视放大率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  <a:sym typeface="Wingdings" pitchFamily="2" charset="2"/>
              </a:rPr>
              <a:t>(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sym typeface="Wingdings" pitchFamily="2" charset="2"/>
              </a:rPr>
              <a:t>对</a:t>
            </a:r>
            <a:r>
              <a:rPr lang="el-GR" altLang="zh-CN" sz="2600" i="1" dirty="0">
                <a:solidFill>
                  <a:srgbClr val="0066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λ</a:t>
            </a:r>
            <a:r>
              <a:rPr lang="en-US" altLang="zh-CN" sz="26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itchFamily="2" charset="2"/>
              </a:rPr>
              <a:t>=550nm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sym typeface="Wingdings" pitchFamily="2" charset="2"/>
              </a:rPr>
              <a:t>的光线而言）：</a:t>
            </a:r>
            <a:endParaRPr lang="zh-CN" altLang="en-US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411413" y="3860800"/>
          <a:ext cx="42481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7" name="Equation" r:id="rId5" imgW="1905000" imgH="419100" progId="Equation.DSMT4">
                  <p:embed/>
                </p:oleObj>
              </mc:Choice>
              <mc:Fallback>
                <p:oleObj name="Equation" r:id="rId5" imgW="1905000" imgH="4191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860800"/>
                        <a:ext cx="42481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2411760" y="3236019"/>
          <a:ext cx="299878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8" name="Equation" r:id="rId7" imgW="1346040" imgH="215640" progId="Equation.DSMT4">
                  <p:embed/>
                </p:oleObj>
              </mc:Choice>
              <mc:Fallback>
                <p:oleObj name="Equation" r:id="rId7" imgW="1346040" imgH="21564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236019"/>
                        <a:ext cx="2998788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16216" y="3214043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入瞳直径</a:t>
            </a:r>
          </a:p>
        </p:txBody>
      </p:sp>
      <p:sp>
        <p:nvSpPr>
          <p:cNvPr id="10" name="矩形 9"/>
          <p:cNvSpPr/>
          <p:nvPr/>
        </p:nvSpPr>
        <p:spPr>
          <a:xfrm>
            <a:off x="916362" y="4869160"/>
            <a:ext cx="79041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若要分辨角减小，视放大率应该增大，或者说望远镜的视</a:t>
            </a:r>
            <a:r>
              <a:rPr lang="zh-CN" altLang="en-US" sz="24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放大率越大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，它的</a:t>
            </a:r>
            <a:r>
              <a:rPr lang="zh-CN" altLang="en-US" sz="2400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精度就越高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16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632" y="1124744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习题练习：</a:t>
            </a:r>
          </a:p>
        </p:txBody>
      </p:sp>
    </p:spTree>
    <p:extLst>
      <p:ext uri="{BB962C8B-B14F-4D97-AF65-F5344CB8AC3E}">
        <p14:creationId xmlns:p14="http://schemas.microsoft.com/office/powerpoint/2010/main" val="2262144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273422"/>
            <a:ext cx="734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1-7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已知一透镜的结构参数如下（单位是毫米）：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r1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n1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1.0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d1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n2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n1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′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=1.5163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r2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＝－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50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n2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′＝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1.0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。高度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y1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10mm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的物体位于透镜前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l1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＝－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100mm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处，求像的位置和大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5040560" cy="73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988840"/>
            <a:ext cx="6520581" cy="161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1331640" y="4725144"/>
            <a:ext cx="3600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907704" y="4725144"/>
            <a:ext cx="64807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915816" y="4725144"/>
            <a:ext cx="8640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019497" y="3501008"/>
            <a:ext cx="7800975" cy="3257550"/>
            <a:chOff x="1019497" y="3501008"/>
            <a:chExt cx="7800975" cy="3257550"/>
          </a:xfrm>
        </p:grpSpPr>
        <p:grpSp>
          <p:nvGrpSpPr>
            <p:cNvPr id="5" name="组合 4"/>
            <p:cNvGrpSpPr/>
            <p:nvPr/>
          </p:nvGrpSpPr>
          <p:grpSpPr>
            <a:xfrm>
              <a:off x="1019497" y="3501008"/>
              <a:ext cx="7800975" cy="3257550"/>
              <a:chOff x="1019497" y="3501008"/>
              <a:chExt cx="7800975" cy="3257550"/>
            </a:xfrm>
          </p:grpSpPr>
          <p:pic>
            <p:nvPicPr>
              <p:cNvPr id="98308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97" y="3501008"/>
                <a:ext cx="7800975" cy="325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" name="直接连接符 2"/>
              <p:cNvCxnSpPr/>
              <p:nvPr/>
            </p:nvCxnSpPr>
            <p:spPr>
              <a:xfrm>
                <a:off x="7452320" y="3933056"/>
                <a:ext cx="21602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接连接符 8"/>
            <p:cNvCxnSpPr/>
            <p:nvPr/>
          </p:nvCxnSpPr>
          <p:spPr>
            <a:xfrm>
              <a:off x="1907704" y="4725144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331640" y="4725144"/>
              <a:ext cx="360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2915816" y="4725144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57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5544616" cy="37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88640"/>
            <a:ext cx="404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几何光学基本定律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1187624" y="5733256"/>
            <a:ext cx="180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全反射：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107007-F1DB-46A5-AA43-BE7378AD051F}"/>
              </a:ext>
            </a:extLst>
          </p:cNvPr>
          <p:cNvSpPr/>
          <p:nvPr/>
        </p:nvSpPr>
        <p:spPr>
          <a:xfrm>
            <a:off x="1259632" y="2564904"/>
            <a:ext cx="3672408" cy="2430531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628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1052736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两个薄凸透镜，焦距分别为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40mm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60mm,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两透镜相距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160mm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，今有一高度为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5mm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的物体，位于第一个薄凸透镜的前面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60mm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，求通过两透镜后的像距及像高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如果移动物体，将物体移动到第一个薄凸透镜的前面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80mm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，求最后的像距及像高。</a:t>
            </a:r>
          </a:p>
        </p:txBody>
      </p:sp>
    </p:spTree>
    <p:extLst>
      <p:ext uri="{BB962C8B-B14F-4D97-AF65-F5344CB8AC3E}">
        <p14:creationId xmlns:p14="http://schemas.microsoft.com/office/powerpoint/2010/main" val="1621704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584" y="476672"/>
            <a:ext cx="7560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某人在其眼前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远的物看不清，问需要配怎样光焦度的眼镜才能使其眼恢复正常？另一个人对在其眼前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0.5m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以内的物看不清，问需要配上怎样光焦度的眼镜才能使其眼恢复正常？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8"/>
            <a:ext cx="54006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55576" y="3140968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迎面而来的汽车的两个头灯其相距为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，问汽车在离多远时它们刚能为人眼所分辨？假定人眼瞳孔直径为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3mm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，光在空气中的波长为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0.5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μ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93" y="4005064"/>
            <a:ext cx="65055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074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9592" y="188640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有一焦距为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50mm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，口径为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50mm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的放大镜，眼睛到它的距离为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125mm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，求放大镜的视放大率和视场。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836712"/>
            <a:ext cx="50387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043608" y="306896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已知显微目镜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Γ2=15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，物镜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β=2.5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，光学筒长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180mm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，试求显微镜的总放大率和总焦距为多少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92808" y="3861048"/>
            <a:ext cx="5524500" cy="2828925"/>
            <a:chOff x="1592808" y="3861048"/>
            <a:chExt cx="5524500" cy="2828925"/>
          </a:xfrm>
        </p:grpSpPr>
        <p:grpSp>
          <p:nvGrpSpPr>
            <p:cNvPr id="6" name="组合 5"/>
            <p:cNvGrpSpPr/>
            <p:nvPr/>
          </p:nvGrpSpPr>
          <p:grpSpPr>
            <a:xfrm>
              <a:off x="1592808" y="3861048"/>
              <a:ext cx="5524500" cy="2828925"/>
              <a:chOff x="1592808" y="3861048"/>
              <a:chExt cx="5524500" cy="2828925"/>
            </a:xfrm>
          </p:grpSpPr>
          <p:pic>
            <p:nvPicPr>
              <p:cNvPr id="11059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2808" y="3861048"/>
                <a:ext cx="5524500" cy="282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" name="直接连接符 2"/>
              <p:cNvCxnSpPr/>
              <p:nvPr/>
            </p:nvCxnSpPr>
            <p:spPr>
              <a:xfrm>
                <a:off x="4427984" y="6453336"/>
                <a:ext cx="3600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连接符 7"/>
            <p:cNvCxnSpPr/>
            <p:nvPr/>
          </p:nvCxnSpPr>
          <p:spPr>
            <a:xfrm>
              <a:off x="5652120" y="6165304"/>
              <a:ext cx="360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1358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9592" y="476672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12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拟制一架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倍望远镜，已有一焦距为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150mm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的物镜，问组成开普勒型和伽利略型望远镜时，目镜的焦距应为多少？筒长各多少？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12776"/>
            <a:ext cx="3384376" cy="85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91" y="2204864"/>
            <a:ext cx="46577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359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white">
          <a:xfrm>
            <a:off x="611560" y="1268760"/>
            <a:ext cx="7920880" cy="129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250000"/>
              </a:lnSpc>
            </a:pPr>
            <a:r>
              <a:rPr lang="zh-CN" altLang="en-US" sz="48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应用光学课后布置的练习 </a:t>
            </a:r>
          </a:p>
        </p:txBody>
      </p:sp>
    </p:spTree>
    <p:extLst>
      <p:ext uri="{BB962C8B-B14F-4D97-AF65-F5344CB8AC3E}">
        <p14:creationId xmlns:p14="http://schemas.microsoft.com/office/powerpoint/2010/main" val="3014862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white">
          <a:xfrm>
            <a:off x="0" y="692696"/>
            <a:ext cx="8532813" cy="129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250000"/>
              </a:lnSpc>
            </a:pPr>
            <a:r>
              <a:rPr lang="en-US" altLang="zh-CN" sz="48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48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物理光学知识点及习题练习 </a:t>
            </a:r>
          </a:p>
        </p:txBody>
      </p:sp>
    </p:spTree>
    <p:extLst>
      <p:ext uri="{BB962C8B-B14F-4D97-AF65-F5344CB8AC3E}">
        <p14:creationId xmlns:p14="http://schemas.microsoft.com/office/powerpoint/2010/main" val="3236415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92" name="Group 48"/>
          <p:cNvGrpSpPr>
            <a:grpSpLocks/>
          </p:cNvGrpSpPr>
          <p:nvPr/>
        </p:nvGrpSpPr>
        <p:grpSpPr bwMode="auto">
          <a:xfrm>
            <a:off x="329158" y="129383"/>
            <a:ext cx="3455615" cy="733425"/>
            <a:chOff x="295" y="65"/>
            <a:chExt cx="1632" cy="462"/>
          </a:xfrm>
        </p:grpSpPr>
        <p:pic>
          <p:nvPicPr>
            <p:cNvPr id="108546" name="Picture 2" descr="BD14650_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65"/>
              <a:ext cx="1632" cy="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547" name="Text Box 3"/>
            <p:cNvSpPr txBox="1">
              <a:spLocks noChangeArrowheads="1"/>
            </p:cNvSpPr>
            <p:nvPr/>
          </p:nvSpPr>
          <p:spPr bwMode="auto">
            <a:xfrm>
              <a:off x="394" y="142"/>
              <a:ext cx="140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光的干涉</a:t>
              </a:r>
            </a:p>
          </p:txBody>
        </p:sp>
      </p:grp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1403350" y="1804988"/>
            <a:ext cx="1728788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Arial" panose="020B0604020202020204" pitchFamily="34" charset="0"/>
              </a:rPr>
              <a:t>相干光源的获得方法</a:t>
            </a:r>
          </a:p>
        </p:txBody>
      </p:sp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323850" y="1196975"/>
            <a:ext cx="617538" cy="4392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</a:rPr>
              <a:t>     </a:t>
            </a:r>
            <a:r>
              <a:rPr lang="zh-CN" altLang="en-US" sz="2800">
                <a:latin typeface="Arial" panose="020B0604020202020204" pitchFamily="34" charset="0"/>
              </a:rPr>
              <a:t>光      的      干      涉</a:t>
            </a:r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1547813" y="1125538"/>
            <a:ext cx="60483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</a:rPr>
              <a:t>光的干涉条件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个必要条件</a:t>
            </a:r>
            <a:endParaRPr lang="zh-CN" altLang="en-US" sz="2400" i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1692275" y="4652963"/>
            <a:ext cx="25209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</a:rPr>
              <a:t>几种典型的干涉</a:t>
            </a:r>
          </a:p>
          <a:p>
            <a:pPr>
              <a:lnSpc>
                <a:spcPct val="120000"/>
              </a:lnSpc>
            </a:pPr>
            <a:r>
              <a:rPr lang="en-US" altLang="zh-CN" sz="2400">
                <a:latin typeface="Arial" panose="020B0604020202020204" pitchFamily="34" charset="0"/>
              </a:rPr>
              <a:t>1.</a:t>
            </a:r>
            <a:r>
              <a:rPr lang="zh-CN" altLang="en-US" sz="2400">
                <a:latin typeface="Arial" panose="020B0604020202020204" pitchFamily="34" charset="0"/>
              </a:rPr>
              <a:t>明暗条纹条件</a:t>
            </a:r>
            <a:r>
              <a:rPr lang="en-US" altLang="zh-CN" sz="2400"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zh-CN" sz="2400">
                <a:latin typeface="Arial" panose="020B0604020202020204" pitchFamily="34" charset="0"/>
              </a:rPr>
              <a:t>2. </a:t>
            </a:r>
            <a:r>
              <a:rPr lang="zh-CN" altLang="en-US" sz="2400">
                <a:latin typeface="Arial" panose="020B0604020202020204" pitchFamily="34" charset="0"/>
              </a:rPr>
              <a:t>条纹的分布</a:t>
            </a:r>
            <a:r>
              <a:rPr lang="en-US" altLang="zh-CN" sz="2400"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zh-CN" sz="2400">
                <a:latin typeface="Arial" panose="020B0604020202020204" pitchFamily="34" charset="0"/>
              </a:rPr>
              <a:t>3.</a:t>
            </a:r>
            <a:r>
              <a:rPr lang="zh-CN" altLang="en-US" sz="2400">
                <a:latin typeface="Arial" panose="020B0604020202020204" pitchFamily="34" charset="0"/>
              </a:rPr>
              <a:t>条纹动态变化</a:t>
            </a:r>
            <a:r>
              <a:rPr lang="en-US" altLang="zh-CN" sz="24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08552" name="Text Box 8"/>
          <p:cNvSpPr txBox="1">
            <a:spLocks noChangeArrowheads="1"/>
          </p:cNvSpPr>
          <p:nvPr/>
        </p:nvSpPr>
        <p:spPr bwMode="auto">
          <a:xfrm>
            <a:off x="5364163" y="5626100"/>
            <a:ext cx="237648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Arial" panose="020B0604020202020204" pitchFamily="34" charset="0"/>
              </a:rPr>
              <a:t>迈克耳孙干涉仪</a:t>
            </a:r>
          </a:p>
        </p:txBody>
      </p:sp>
      <p:sp>
        <p:nvSpPr>
          <p:cNvPr id="108554" name="Text Box 10"/>
          <p:cNvSpPr txBox="1">
            <a:spLocks noChangeArrowheads="1"/>
          </p:cNvSpPr>
          <p:nvPr/>
        </p:nvSpPr>
        <p:spPr bwMode="auto">
          <a:xfrm>
            <a:off x="5364163" y="4535488"/>
            <a:ext cx="338455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Arial" panose="020B0604020202020204" pitchFamily="34" charset="0"/>
              </a:rPr>
              <a:t>劈尖等厚干涉，牛顿环</a:t>
            </a:r>
          </a:p>
        </p:txBody>
      </p:sp>
      <p:sp>
        <p:nvSpPr>
          <p:cNvPr id="108555" name="Text Box 11"/>
          <p:cNvSpPr txBox="1">
            <a:spLocks noChangeArrowheads="1"/>
          </p:cNvSpPr>
          <p:nvPr/>
        </p:nvSpPr>
        <p:spPr bwMode="auto">
          <a:xfrm>
            <a:off x="5364163" y="6165850"/>
            <a:ext cx="18002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>
                <a:latin typeface="Arial" panose="020B0604020202020204" pitchFamily="34" charset="0"/>
              </a:rPr>
              <a:t>F-P </a:t>
            </a:r>
            <a:r>
              <a:rPr lang="zh-CN" altLang="en-US" sz="2400">
                <a:latin typeface="Arial" panose="020B0604020202020204" pitchFamily="34" charset="0"/>
              </a:rPr>
              <a:t>干涉仪</a:t>
            </a:r>
          </a:p>
        </p:txBody>
      </p:sp>
      <p:sp>
        <p:nvSpPr>
          <p:cNvPr id="108556" name="Text Box 12"/>
          <p:cNvSpPr txBox="1">
            <a:spLocks noChangeArrowheads="1"/>
          </p:cNvSpPr>
          <p:nvPr/>
        </p:nvSpPr>
        <p:spPr bwMode="auto">
          <a:xfrm>
            <a:off x="5364163" y="4029075"/>
            <a:ext cx="219551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</a:rPr>
              <a:t>杨氏干涉等</a:t>
            </a:r>
          </a:p>
        </p:txBody>
      </p:sp>
      <p:sp>
        <p:nvSpPr>
          <p:cNvPr id="108557" name="Text Box 13"/>
          <p:cNvSpPr txBox="1">
            <a:spLocks noChangeArrowheads="1"/>
          </p:cNvSpPr>
          <p:nvPr/>
        </p:nvSpPr>
        <p:spPr bwMode="auto">
          <a:xfrm>
            <a:off x="3635375" y="1700213"/>
            <a:ext cx="2195513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</a:rPr>
              <a:t>分波阵面法</a:t>
            </a:r>
          </a:p>
        </p:txBody>
      </p:sp>
      <p:sp>
        <p:nvSpPr>
          <p:cNvPr id="108558" name="Text Box 14"/>
          <p:cNvSpPr txBox="1">
            <a:spLocks noChangeArrowheads="1"/>
          </p:cNvSpPr>
          <p:nvPr/>
        </p:nvSpPr>
        <p:spPr bwMode="auto">
          <a:xfrm>
            <a:off x="7235825" y="1762125"/>
            <a:ext cx="1439863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</a:rPr>
              <a:t>等倾干涉</a:t>
            </a:r>
          </a:p>
        </p:txBody>
      </p:sp>
      <p:sp>
        <p:nvSpPr>
          <p:cNvPr id="108559" name="Text Box 15"/>
          <p:cNvSpPr txBox="1">
            <a:spLocks noChangeArrowheads="1"/>
          </p:cNvSpPr>
          <p:nvPr/>
        </p:nvSpPr>
        <p:spPr bwMode="auto">
          <a:xfrm>
            <a:off x="2484438" y="3322638"/>
            <a:ext cx="22320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</a:rPr>
              <a:t>光程定义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en-US" altLang="zh-CN" sz="2400" dirty="0" err="1">
                <a:latin typeface="Arial" panose="020B0604020202020204" pitchFamily="34" charset="0"/>
              </a:rPr>
              <a:t>nr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108560" name="Text Box 16"/>
          <p:cNvSpPr txBox="1">
            <a:spLocks noChangeArrowheads="1"/>
          </p:cNvSpPr>
          <p:nvPr/>
        </p:nvSpPr>
        <p:spPr bwMode="auto">
          <a:xfrm>
            <a:off x="2484438" y="4076700"/>
            <a:ext cx="2159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</a:rPr>
              <a:t>光程差的计算</a:t>
            </a:r>
          </a:p>
        </p:txBody>
      </p:sp>
      <p:sp>
        <p:nvSpPr>
          <p:cNvPr id="108561" name="Text Box 17"/>
          <p:cNvSpPr txBox="1">
            <a:spLocks noChangeArrowheads="1"/>
          </p:cNvSpPr>
          <p:nvPr/>
        </p:nvSpPr>
        <p:spPr bwMode="auto">
          <a:xfrm>
            <a:off x="3635375" y="2205038"/>
            <a:ext cx="865188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</a:rPr>
              <a:t>分振幅法</a:t>
            </a:r>
          </a:p>
        </p:txBody>
      </p:sp>
      <p:sp>
        <p:nvSpPr>
          <p:cNvPr id="108562" name="Text Box 18"/>
          <p:cNvSpPr txBox="1">
            <a:spLocks noChangeArrowheads="1"/>
          </p:cNvSpPr>
          <p:nvPr/>
        </p:nvSpPr>
        <p:spPr bwMode="auto">
          <a:xfrm>
            <a:off x="1349375" y="3355975"/>
            <a:ext cx="558800" cy="1223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/>
            <a:r>
              <a:rPr lang="zh-CN" altLang="en-US" sz="2400">
                <a:latin typeface="Arial" panose="020B0604020202020204" pitchFamily="34" charset="0"/>
              </a:rPr>
              <a:t>光  程</a:t>
            </a:r>
          </a:p>
        </p:txBody>
      </p:sp>
      <p:sp>
        <p:nvSpPr>
          <p:cNvPr id="108564" name="Text Box 20"/>
          <p:cNvSpPr txBox="1">
            <a:spLocks noChangeArrowheads="1"/>
          </p:cNvSpPr>
          <p:nvPr/>
        </p:nvSpPr>
        <p:spPr bwMode="auto">
          <a:xfrm>
            <a:off x="7235825" y="2349500"/>
            <a:ext cx="144145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</a:rPr>
              <a:t>等厚干涉</a:t>
            </a:r>
          </a:p>
        </p:txBody>
      </p:sp>
      <p:grpSp>
        <p:nvGrpSpPr>
          <p:cNvPr id="108594" name="Group 50"/>
          <p:cNvGrpSpPr>
            <a:grpSpLocks/>
          </p:cNvGrpSpPr>
          <p:nvPr/>
        </p:nvGrpSpPr>
        <p:grpSpPr bwMode="auto">
          <a:xfrm>
            <a:off x="4787905" y="4221163"/>
            <a:ext cx="576263" cy="2087562"/>
            <a:chOff x="3016" y="2659"/>
            <a:chExt cx="363" cy="1315"/>
          </a:xfrm>
        </p:grpSpPr>
        <p:sp>
          <p:nvSpPr>
            <p:cNvPr id="108566" name="Line 22"/>
            <p:cNvSpPr>
              <a:spLocks noChangeShapeType="1"/>
            </p:cNvSpPr>
            <p:nvPr/>
          </p:nvSpPr>
          <p:spPr bwMode="auto">
            <a:xfrm>
              <a:off x="3016" y="2659"/>
              <a:ext cx="0" cy="13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68" name="Line 24"/>
            <p:cNvSpPr>
              <a:spLocks noChangeShapeType="1"/>
            </p:cNvSpPr>
            <p:nvPr/>
          </p:nvSpPr>
          <p:spPr bwMode="auto">
            <a:xfrm>
              <a:off x="3016" y="3022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69" name="Line 25"/>
            <p:cNvSpPr>
              <a:spLocks noChangeShapeType="1"/>
            </p:cNvSpPr>
            <p:nvPr/>
          </p:nvSpPr>
          <p:spPr bwMode="auto">
            <a:xfrm>
              <a:off x="3016" y="3702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70" name="Line 26"/>
            <p:cNvSpPr>
              <a:spLocks noChangeShapeType="1"/>
            </p:cNvSpPr>
            <p:nvPr/>
          </p:nvSpPr>
          <p:spPr bwMode="auto">
            <a:xfrm>
              <a:off x="3016" y="2659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71" name="Line 27"/>
            <p:cNvSpPr>
              <a:spLocks noChangeShapeType="1"/>
            </p:cNvSpPr>
            <p:nvPr/>
          </p:nvSpPr>
          <p:spPr bwMode="auto">
            <a:xfrm>
              <a:off x="3016" y="3974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08572" name="Group 28"/>
          <p:cNvGrpSpPr>
            <a:grpSpLocks/>
          </p:cNvGrpSpPr>
          <p:nvPr/>
        </p:nvGrpSpPr>
        <p:grpSpPr bwMode="auto">
          <a:xfrm>
            <a:off x="1908175" y="3573463"/>
            <a:ext cx="576263" cy="719137"/>
            <a:chOff x="1202" y="2251"/>
            <a:chExt cx="363" cy="453"/>
          </a:xfrm>
        </p:grpSpPr>
        <p:sp>
          <p:nvSpPr>
            <p:cNvPr id="108573" name="Line 29"/>
            <p:cNvSpPr>
              <a:spLocks noChangeShapeType="1"/>
            </p:cNvSpPr>
            <p:nvPr/>
          </p:nvSpPr>
          <p:spPr bwMode="auto">
            <a:xfrm>
              <a:off x="1202" y="2251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74" name="Line 30"/>
            <p:cNvSpPr>
              <a:spLocks noChangeShapeType="1"/>
            </p:cNvSpPr>
            <p:nvPr/>
          </p:nvSpPr>
          <p:spPr bwMode="auto">
            <a:xfrm>
              <a:off x="1202" y="2704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08593" name="Group 49"/>
          <p:cNvGrpSpPr>
            <a:grpSpLocks/>
          </p:cNvGrpSpPr>
          <p:nvPr/>
        </p:nvGrpSpPr>
        <p:grpSpPr bwMode="auto">
          <a:xfrm>
            <a:off x="971550" y="1341438"/>
            <a:ext cx="719138" cy="4000500"/>
            <a:chOff x="612" y="845"/>
            <a:chExt cx="453" cy="2520"/>
          </a:xfrm>
        </p:grpSpPr>
        <p:sp>
          <p:nvSpPr>
            <p:cNvPr id="108576" name="Line 32"/>
            <p:cNvSpPr>
              <a:spLocks noChangeShapeType="1"/>
            </p:cNvSpPr>
            <p:nvPr/>
          </p:nvSpPr>
          <p:spPr bwMode="auto">
            <a:xfrm>
              <a:off x="612" y="138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77" name="Line 33"/>
            <p:cNvSpPr>
              <a:spLocks noChangeShapeType="1"/>
            </p:cNvSpPr>
            <p:nvPr/>
          </p:nvSpPr>
          <p:spPr bwMode="auto">
            <a:xfrm>
              <a:off x="612" y="3365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78" name="Line 34"/>
            <p:cNvSpPr>
              <a:spLocks noChangeShapeType="1"/>
            </p:cNvSpPr>
            <p:nvPr/>
          </p:nvSpPr>
          <p:spPr bwMode="auto">
            <a:xfrm>
              <a:off x="612" y="2478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79" name="Line 35"/>
            <p:cNvSpPr>
              <a:spLocks noChangeShapeType="1"/>
            </p:cNvSpPr>
            <p:nvPr/>
          </p:nvSpPr>
          <p:spPr bwMode="auto">
            <a:xfrm>
              <a:off x="612" y="845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08580" name="Group 36"/>
          <p:cNvGrpSpPr>
            <a:grpSpLocks/>
          </p:cNvGrpSpPr>
          <p:nvPr/>
        </p:nvGrpSpPr>
        <p:grpSpPr bwMode="auto">
          <a:xfrm>
            <a:off x="3132138" y="1916113"/>
            <a:ext cx="503237" cy="504825"/>
            <a:chOff x="1927" y="1207"/>
            <a:chExt cx="363" cy="318"/>
          </a:xfrm>
        </p:grpSpPr>
        <p:sp>
          <p:nvSpPr>
            <p:cNvPr id="108581" name="Line 37"/>
            <p:cNvSpPr>
              <a:spLocks noChangeShapeType="1"/>
            </p:cNvSpPr>
            <p:nvPr/>
          </p:nvSpPr>
          <p:spPr bwMode="auto">
            <a:xfrm>
              <a:off x="1927" y="1207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82" name="Line 38"/>
            <p:cNvSpPr>
              <a:spLocks noChangeShapeType="1"/>
            </p:cNvSpPr>
            <p:nvPr/>
          </p:nvSpPr>
          <p:spPr bwMode="auto">
            <a:xfrm>
              <a:off x="1927" y="1525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08583" name="Line 39"/>
          <p:cNvSpPr>
            <a:spLocks noChangeShapeType="1"/>
          </p:cNvSpPr>
          <p:nvPr/>
        </p:nvSpPr>
        <p:spPr bwMode="auto">
          <a:xfrm>
            <a:off x="4500563" y="2565399"/>
            <a:ext cx="2015653" cy="61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08584" name="Text Box 40"/>
          <p:cNvSpPr txBox="1">
            <a:spLocks noChangeArrowheads="1"/>
          </p:cNvSpPr>
          <p:nvPr/>
        </p:nvSpPr>
        <p:spPr bwMode="auto">
          <a:xfrm>
            <a:off x="3779842" y="406401"/>
            <a:ext cx="2016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主要内容</a:t>
            </a:r>
          </a:p>
        </p:txBody>
      </p:sp>
      <p:sp>
        <p:nvSpPr>
          <p:cNvPr id="108585" name="Text Box 41"/>
          <p:cNvSpPr txBox="1">
            <a:spLocks noChangeArrowheads="1"/>
          </p:cNvSpPr>
          <p:nvPr/>
        </p:nvSpPr>
        <p:spPr bwMode="auto">
          <a:xfrm>
            <a:off x="7019925" y="3033713"/>
            <a:ext cx="17287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</a:rPr>
              <a:t>多光束干涉</a:t>
            </a:r>
          </a:p>
        </p:txBody>
      </p:sp>
      <p:grpSp>
        <p:nvGrpSpPr>
          <p:cNvPr id="108586" name="Group 42"/>
          <p:cNvGrpSpPr>
            <a:grpSpLocks/>
          </p:cNvGrpSpPr>
          <p:nvPr/>
        </p:nvGrpSpPr>
        <p:grpSpPr bwMode="auto">
          <a:xfrm>
            <a:off x="6443663" y="2025650"/>
            <a:ext cx="792162" cy="1223963"/>
            <a:chOff x="4059" y="1276"/>
            <a:chExt cx="499" cy="771"/>
          </a:xfrm>
        </p:grpSpPr>
        <p:sp>
          <p:nvSpPr>
            <p:cNvPr id="108587" name="Line 43"/>
            <p:cNvSpPr>
              <a:spLocks noChangeShapeType="1"/>
            </p:cNvSpPr>
            <p:nvPr/>
          </p:nvSpPr>
          <p:spPr bwMode="auto">
            <a:xfrm>
              <a:off x="4059" y="1661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88" name="Line 44"/>
            <p:cNvSpPr>
              <a:spLocks noChangeShapeType="1"/>
            </p:cNvSpPr>
            <p:nvPr/>
          </p:nvSpPr>
          <p:spPr bwMode="auto">
            <a:xfrm>
              <a:off x="4241" y="1276"/>
              <a:ext cx="0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89" name="Line 45"/>
            <p:cNvSpPr>
              <a:spLocks noChangeShapeType="1"/>
            </p:cNvSpPr>
            <p:nvPr/>
          </p:nvSpPr>
          <p:spPr bwMode="auto">
            <a:xfrm>
              <a:off x="4241" y="1276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90" name="Line 46"/>
            <p:cNvSpPr>
              <a:spLocks noChangeShapeType="1"/>
            </p:cNvSpPr>
            <p:nvPr/>
          </p:nvSpPr>
          <p:spPr bwMode="auto">
            <a:xfrm>
              <a:off x="4241" y="1661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591" name="Line 47"/>
            <p:cNvSpPr>
              <a:spLocks noChangeShapeType="1"/>
            </p:cNvSpPr>
            <p:nvPr/>
          </p:nvSpPr>
          <p:spPr bwMode="auto">
            <a:xfrm flipV="1">
              <a:off x="4241" y="204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5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0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0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8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108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08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0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108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108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10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0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108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10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0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10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10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000"/>
                                        <p:tgtEl>
                                          <p:spTgt spid="10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0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10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animBg="1"/>
      <p:bldP spid="108549" grpId="0" animBg="1"/>
      <p:bldP spid="108550" grpId="0" animBg="1"/>
      <p:bldP spid="108551" grpId="0" animBg="1"/>
      <p:bldP spid="108552" grpId="0" animBg="1"/>
      <p:bldP spid="108554" grpId="0" animBg="1"/>
      <p:bldP spid="108555" grpId="0" animBg="1"/>
      <p:bldP spid="108556" grpId="0" animBg="1"/>
      <p:bldP spid="108557" grpId="0" animBg="1"/>
      <p:bldP spid="108558" grpId="0" animBg="1"/>
      <p:bldP spid="108559" grpId="0" animBg="1"/>
      <p:bldP spid="108560" grpId="0" animBg="1"/>
      <p:bldP spid="108561" grpId="0" animBg="1"/>
      <p:bldP spid="108562" grpId="0" animBg="1"/>
      <p:bldP spid="108564" grpId="0" animBg="1"/>
      <p:bldP spid="108584" grpId="0"/>
      <p:bldP spid="10858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323850" y="404813"/>
            <a:ext cx="34559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0000FF"/>
                </a:solidFill>
                <a:latin typeface="Arial" panose="020B0604020202020204" pitchFamily="34" charset="0"/>
              </a:rPr>
              <a:t>一、基本概念</a:t>
            </a:r>
            <a:r>
              <a:rPr lang="zh-CN" altLang="en-US" sz="2800" b="0">
                <a:solidFill>
                  <a:srgbClr val="0000FF"/>
                </a:solidFill>
                <a:latin typeface="Arial" panose="020B0604020202020204" pitchFamily="34" charset="0"/>
              </a:rPr>
              <a:t>：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41338" y="1109663"/>
            <a:ext cx="2519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Arial" panose="020B0604020202020204" pitchFamily="34" charset="0"/>
              </a:rPr>
              <a:t>光的折射率：</a:t>
            </a:r>
          </a:p>
        </p:txBody>
      </p:sp>
      <p:sp>
        <p:nvSpPr>
          <p:cNvPr id="116743" name="Text Box 7"/>
          <p:cNvSpPr txBox="1">
            <a:spLocks noChangeArrowheads="1"/>
          </p:cNvSpPr>
          <p:nvPr/>
        </p:nvSpPr>
        <p:spPr bwMode="auto">
          <a:xfrm>
            <a:off x="1017588" y="1740729"/>
            <a:ext cx="59055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</a:rPr>
              <a:t>光速：        </a:t>
            </a:r>
            <a:r>
              <a:rPr lang="en-US" altLang="zh-CN" sz="2800" i="1" dirty="0"/>
              <a:t>c</a:t>
            </a:r>
            <a:r>
              <a:rPr lang="en-US" altLang="zh-CN" sz="2800" dirty="0"/>
              <a:t> = 299 792 458</a:t>
            </a: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米</a:t>
            </a:r>
            <a:r>
              <a:rPr lang="en-US" altLang="zh-CN" sz="3600" dirty="0">
                <a:latin typeface="Arial" panose="020B0604020202020204" pitchFamily="34" charset="0"/>
              </a:rPr>
              <a:t>/</a:t>
            </a:r>
            <a:r>
              <a:rPr lang="zh-CN" altLang="en-US" sz="2800" dirty="0">
                <a:latin typeface="Arial" panose="020B0604020202020204" pitchFamily="34" charset="0"/>
              </a:rPr>
              <a:t>秒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latin typeface="Arial" panose="020B0604020202020204" pitchFamily="34" charset="0"/>
              </a:rPr>
              <a:t>               </a:t>
            </a:r>
            <a:r>
              <a:rPr lang="zh-CN" altLang="en-US" sz="2800" dirty="0">
                <a:latin typeface="Arial" panose="020B0604020202020204" pitchFamily="34" charset="0"/>
              </a:rPr>
              <a:t>或   </a:t>
            </a:r>
            <a:r>
              <a:rPr lang="en-US" altLang="zh-CN" sz="2800" dirty="0">
                <a:latin typeface="Arial" panose="020B0604020202020204" pitchFamily="34" charset="0"/>
              </a:rPr>
              <a:t>3X10</a:t>
            </a:r>
            <a:r>
              <a:rPr lang="en-US" altLang="zh-CN" sz="2800" baseline="30000" dirty="0">
                <a:latin typeface="Arial" panose="020B0604020202020204" pitchFamily="34" charset="0"/>
              </a:rPr>
              <a:t>8</a:t>
            </a:r>
            <a:r>
              <a:rPr lang="zh-CN" altLang="en-US" sz="2800" dirty="0">
                <a:latin typeface="Arial" panose="020B0604020202020204" pitchFamily="34" charset="0"/>
              </a:rPr>
              <a:t>米</a:t>
            </a:r>
            <a:r>
              <a:rPr lang="en-US" altLang="zh-CN" sz="3600" dirty="0">
                <a:latin typeface="Arial" panose="020B0604020202020204" pitchFamily="34" charset="0"/>
              </a:rPr>
              <a:t>/</a:t>
            </a:r>
            <a:r>
              <a:rPr lang="zh-CN" altLang="en-US" sz="2800" dirty="0">
                <a:latin typeface="Arial" panose="020B0604020202020204" pitchFamily="34" charset="0"/>
              </a:rPr>
              <a:t>秒</a:t>
            </a:r>
            <a:endParaRPr lang="zh-CN" altLang="en-US" sz="2800" baseline="30000" dirty="0">
              <a:latin typeface="Arial" panose="020B0604020202020204" pitchFamily="34" charset="0"/>
            </a:endParaRPr>
          </a:p>
        </p:txBody>
      </p:sp>
      <p:sp>
        <p:nvSpPr>
          <p:cNvPr id="116744" name="Text Box 8"/>
          <p:cNvSpPr txBox="1">
            <a:spLocks noChangeArrowheads="1"/>
          </p:cNvSpPr>
          <p:nvPr/>
        </p:nvSpPr>
        <p:spPr bwMode="auto">
          <a:xfrm>
            <a:off x="683568" y="3450724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</a:rPr>
              <a:t>可见光范围</a:t>
            </a:r>
            <a:r>
              <a:rPr lang="zh-CN" altLang="en-US" sz="2800" b="0" dirty="0">
                <a:latin typeface="Arial" panose="020B0604020202020204" pitchFamily="34" charset="0"/>
              </a:rPr>
              <a:t>：</a:t>
            </a:r>
            <a:r>
              <a:rPr lang="en-US" altLang="zh-CN" sz="2800" dirty="0">
                <a:highlight>
                  <a:srgbClr val="FFFF00"/>
                </a:highlight>
              </a:rPr>
              <a:t>390~760</a:t>
            </a:r>
            <a:r>
              <a:rPr lang="en-US" altLang="zh-CN" sz="2800" dirty="0"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zh-CN" sz="2800" i="1" dirty="0">
                <a:highlight>
                  <a:srgbClr val="FFFF00"/>
                </a:highlight>
              </a:rPr>
              <a:t>nm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en-US" altLang="zh-CN" sz="2400" dirty="0"/>
              <a:t> ( </a:t>
            </a:r>
            <a:r>
              <a:rPr lang="en-US" altLang="zh-CN" sz="2800" dirty="0"/>
              <a:t>7.7~3.9 )×10</a:t>
            </a:r>
            <a:r>
              <a:rPr lang="en-US" altLang="zh-CN" sz="2800" baseline="30000" dirty="0"/>
              <a:t>14 </a:t>
            </a:r>
            <a:r>
              <a:rPr lang="en-US" altLang="zh-CN" sz="2800" dirty="0"/>
              <a:t>H</a:t>
            </a:r>
            <a:r>
              <a:rPr lang="en-US" altLang="zh-CN" sz="2800" i="1" dirty="0"/>
              <a:t>z</a:t>
            </a:r>
            <a:endParaRPr lang="en-US" altLang="zh-CN" sz="2400" i="1" baseline="30000" dirty="0"/>
          </a:p>
        </p:txBody>
      </p:sp>
      <p:graphicFrame>
        <p:nvGraphicFramePr>
          <p:cNvPr id="116745" name="Object 9"/>
          <p:cNvGraphicFramePr>
            <a:graphicFrameLocks noChangeAspect="1"/>
          </p:cNvGraphicFramePr>
          <p:nvPr/>
        </p:nvGraphicFramePr>
        <p:xfrm>
          <a:off x="2916238" y="836613"/>
          <a:ext cx="40068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49" name="公式" r:id="rId3" imgW="1562100" imgH="406400" progId="Equation.3">
                  <p:embed/>
                </p:oleObj>
              </mc:Choice>
              <mc:Fallback>
                <p:oleObj name="公式" r:id="rId3" imgW="1562100" imgH="406400" progId="Equation.3">
                  <p:embed/>
                  <p:pic>
                    <p:nvPicPr>
                      <p:cNvPr id="11674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836613"/>
                        <a:ext cx="4006850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899572" y="4152505"/>
            <a:ext cx="320253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</a:rPr>
              <a:t>光矢量：</a:t>
            </a:r>
            <a:r>
              <a:rPr lang="en-US" altLang="zh-CN" sz="2800" dirty="0">
                <a:latin typeface="Arial" panose="020B0604020202020204" pitchFamily="34" charset="0"/>
              </a:rPr>
              <a:t>P127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55576" y="4799219"/>
            <a:ext cx="792088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光的偏振特性：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400"/>
              </a:spcBef>
            </a:pPr>
            <a:r>
              <a:rPr lang="zh-CN" altLang="en-US" sz="2000" dirty="0">
                <a:solidFill>
                  <a:schemeClr val="tx2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完全偏振光（平面偏振光（线偏振光）、椭圆偏振光、圆偏振光）、</a:t>
            </a:r>
            <a:endParaRPr lang="en-US" altLang="zh-CN" sz="2000" dirty="0">
              <a:solidFill>
                <a:schemeClr val="tx2"/>
              </a:solidFill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400"/>
              </a:spcBef>
            </a:pPr>
            <a:r>
              <a:rPr lang="zh-CN" altLang="en-US" sz="2000" dirty="0">
                <a:solidFill>
                  <a:schemeClr val="tx2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部分偏振光、</a:t>
            </a:r>
            <a:endParaRPr lang="en-US" altLang="zh-CN" sz="2000" dirty="0">
              <a:solidFill>
                <a:schemeClr val="tx2"/>
              </a:solidFill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400"/>
              </a:spcBef>
            </a:pPr>
            <a:r>
              <a:rPr lang="zh-CN" altLang="en-US" sz="2000" dirty="0">
                <a:solidFill>
                  <a:schemeClr val="tx2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非偏振光，偏振度</a:t>
            </a:r>
          </a:p>
        </p:txBody>
      </p:sp>
    </p:spTree>
    <p:extLst>
      <p:ext uri="{BB962C8B-B14F-4D97-AF65-F5344CB8AC3E}">
        <p14:creationId xmlns:p14="http://schemas.microsoft.com/office/powerpoint/2010/main" val="826035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1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0" grpId="0"/>
      <p:bldP spid="116741" grpId="0"/>
      <p:bldP spid="116743" grpId="0"/>
      <p:bldP spid="116744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7" name="Text Box 11"/>
          <p:cNvSpPr txBox="1">
            <a:spLocks noChangeArrowheads="1"/>
          </p:cNvSpPr>
          <p:nvPr/>
        </p:nvSpPr>
        <p:spPr bwMode="auto">
          <a:xfrm>
            <a:off x="468313" y="792955"/>
            <a:ext cx="6192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</a:rPr>
              <a:t>光的相干条件：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基本（必要）条件：</a:t>
            </a:r>
          </a:p>
        </p:txBody>
      </p:sp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2771800" y="2017168"/>
            <a:ext cx="5616575" cy="519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highlight>
                  <a:srgbClr val="FFFF00"/>
                </a:highlight>
                <a:latin typeface="Arial" panose="020B0604020202020204" pitchFamily="34" charset="0"/>
              </a:rPr>
              <a:t>同频率、同振动方向、位相差恒定</a:t>
            </a:r>
            <a:r>
              <a:rPr lang="en-US" altLang="zh-CN" sz="28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39750" y="3716338"/>
            <a:ext cx="80645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74738" indent="-10747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3446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524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033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82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339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97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254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11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dirty="0">
                <a:highlight>
                  <a:srgbClr val="FFFF00"/>
                </a:highlight>
              </a:rPr>
              <a:t>光程</a:t>
            </a:r>
            <a:r>
              <a:rPr lang="zh-CN" altLang="en-US" sz="2800" dirty="0"/>
              <a:t>：相同时间内，光在介质中走 </a:t>
            </a:r>
            <a:r>
              <a:rPr lang="en-US" altLang="zh-CN" sz="2800" i="1" dirty="0">
                <a:latin typeface="Times New Roman" panose="02020603050405020304" pitchFamily="18" charset="0"/>
              </a:rPr>
              <a:t>r</a:t>
            </a:r>
            <a:r>
              <a:rPr lang="zh-CN" altLang="en-US" sz="2800" dirty="0"/>
              <a:t>，相当于在真空中走 </a:t>
            </a:r>
            <a:r>
              <a:rPr lang="en-US" altLang="zh-CN" sz="2800" i="1" dirty="0" err="1">
                <a:latin typeface="Times New Roman" panose="02020603050405020304" pitchFamily="18" charset="0"/>
              </a:rPr>
              <a:t>nr</a:t>
            </a:r>
            <a:r>
              <a:rPr lang="en-US" altLang="zh-CN" sz="2800" dirty="0"/>
              <a:t>.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68313" y="5286375"/>
            <a:ext cx="172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Arial" panose="020B0604020202020204" pitchFamily="34" charset="0"/>
              </a:rPr>
              <a:t>光程差：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7021513" y="4797425"/>
            <a:ext cx="1871662" cy="154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>
                <a:latin typeface="Arial" panose="020B0604020202020204" pitchFamily="34" charset="0"/>
              </a:rPr>
              <a:t>几何路径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>
                <a:latin typeface="Arial" panose="020B0604020202020204" pitchFamily="34" charset="0"/>
              </a:rPr>
              <a:t>介质 </a:t>
            </a:r>
            <a:r>
              <a:rPr lang="en-US" altLang="zh-CN" sz="2800" i="1"/>
              <a:t>n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>
                <a:latin typeface="Arial" panose="020B0604020202020204" pitchFamily="34" charset="0"/>
              </a:rPr>
              <a:t>半波损失</a:t>
            </a:r>
          </a:p>
        </p:txBody>
      </p:sp>
      <p:sp>
        <p:nvSpPr>
          <p:cNvPr id="14" name="AutoShape 11"/>
          <p:cNvSpPr>
            <a:spLocks/>
          </p:cNvSpPr>
          <p:nvPr/>
        </p:nvSpPr>
        <p:spPr bwMode="auto">
          <a:xfrm>
            <a:off x="6732588" y="4973638"/>
            <a:ext cx="233362" cy="1152525"/>
          </a:xfrm>
          <a:prstGeom prst="leftBrace">
            <a:avLst>
              <a:gd name="adj1" fmla="val 4115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639828"/>
              </p:ext>
            </p:extLst>
          </p:nvPr>
        </p:nvGraphicFramePr>
        <p:xfrm>
          <a:off x="1835150" y="5103813"/>
          <a:ext cx="4824413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4" name="公式" r:id="rId3" imgW="2197100" imgH="444500" progId="Equation.3">
                  <p:embed/>
                </p:oleObj>
              </mc:Choice>
              <mc:Fallback>
                <p:oleObj name="公式" r:id="rId3" imgW="2197100" imgH="444500" progId="Equation.3">
                  <p:embed/>
                  <p:pic>
                    <p:nvPicPr>
                      <p:cNvPr id="11777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103813"/>
                        <a:ext cx="4824413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574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7" grpId="0"/>
      <p:bldP spid="116748" grpId="0" animBg="1"/>
      <p:bldP spid="11" grpId="0"/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611188" y="757238"/>
            <a:ext cx="2663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</a:rPr>
              <a:t>条纹可见度：</a:t>
            </a:r>
          </a:p>
        </p:txBody>
      </p:sp>
      <p:graphicFrame>
        <p:nvGraphicFramePr>
          <p:cNvPr id="1187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112877"/>
              </p:ext>
            </p:extLst>
          </p:nvPr>
        </p:nvGraphicFramePr>
        <p:xfrm>
          <a:off x="3378200" y="404813"/>
          <a:ext cx="3168650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61" name="公式" r:id="rId3" imgW="977476" imgH="444307" progId="Equation.3">
                  <p:embed/>
                </p:oleObj>
              </mc:Choice>
              <mc:Fallback>
                <p:oleObj name="公式" r:id="rId3" imgW="977476" imgH="444307" progId="Equation.3">
                  <p:embed/>
                  <p:pic>
                    <p:nvPicPr>
                      <p:cNvPr id="1187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200" y="404813"/>
                        <a:ext cx="3168650" cy="122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699857"/>
              </p:ext>
            </p:extLst>
          </p:nvPr>
        </p:nvGraphicFramePr>
        <p:xfrm>
          <a:off x="2100263" y="2236788"/>
          <a:ext cx="5084762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62" name="Equation" r:id="rId5" imgW="2044440" imgH="431640" progId="Equation.DSMT4">
                  <p:embed/>
                </p:oleObj>
              </mc:Choice>
              <mc:Fallback>
                <p:oleObj name="Equation" r:id="rId5" imgW="2044440" imgH="431640" progId="Equation.DSMT4">
                  <p:embed/>
                  <p:pic>
                    <p:nvPicPr>
                      <p:cNvPr id="10959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263" y="2236788"/>
                        <a:ext cx="5084762" cy="1071562"/>
                      </a:xfrm>
                      <a:prstGeom prst="rect">
                        <a:avLst/>
                      </a:prstGeom>
                      <a:solidFill>
                        <a:srgbClr val="7030A0">
                          <a:alpha val="2901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91723" y="1595438"/>
            <a:ext cx="274011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、杨氏干涉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：</a:t>
            </a:r>
          </a:p>
        </p:txBody>
      </p:sp>
      <p:graphicFrame>
        <p:nvGraphicFramePr>
          <p:cNvPr id="13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114626"/>
              </p:ext>
            </p:extLst>
          </p:nvPr>
        </p:nvGraphicFramePr>
        <p:xfrm>
          <a:off x="5940152" y="3432028"/>
          <a:ext cx="1560513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63" name="Equation" r:id="rId7" imgW="761669" imgH="393529" progId="Equation.DSMT4">
                  <p:embed/>
                </p:oleObj>
              </mc:Choice>
              <mc:Fallback>
                <p:oleObj name="Equation" r:id="rId7" imgW="761669" imgH="393529" progId="Equation.DSMT4">
                  <p:embed/>
                  <p:pic>
                    <p:nvPicPr>
                      <p:cNvPr id="24582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3432028"/>
                        <a:ext cx="1560513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936829"/>
              </p:ext>
            </p:extLst>
          </p:nvPr>
        </p:nvGraphicFramePr>
        <p:xfrm>
          <a:off x="2032000" y="3639268"/>
          <a:ext cx="35115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64" name="Equation" r:id="rId9" imgW="1713756" imgH="215806" progId="Equation.DSMT4">
                  <p:embed/>
                </p:oleObj>
              </mc:Choice>
              <mc:Fallback>
                <p:oleObj name="Equation" r:id="rId9" imgW="1713756" imgH="215806" progId="Equation.DSMT4">
                  <p:embed/>
                  <p:pic>
                    <p:nvPicPr>
                      <p:cNvPr id="24583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639268"/>
                        <a:ext cx="351155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604262" y="365390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亮纹</a:t>
            </a:r>
          </a:p>
        </p:txBody>
      </p:sp>
      <p:graphicFrame>
        <p:nvGraphicFramePr>
          <p:cNvPr id="16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165132"/>
              </p:ext>
            </p:extLst>
          </p:nvPr>
        </p:nvGraphicFramePr>
        <p:xfrm>
          <a:off x="6394971" y="4115572"/>
          <a:ext cx="2211388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65" name="Equation" r:id="rId11" imgW="1079032" imgH="393529" progId="Equation.DSMT4">
                  <p:embed/>
                </p:oleObj>
              </mc:Choice>
              <mc:Fallback>
                <p:oleObj name="Equation" r:id="rId11" imgW="1079032" imgH="393529" progId="Equation.DSMT4">
                  <p:embed/>
                  <p:pic>
                    <p:nvPicPr>
                      <p:cNvPr id="25606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971" y="4115572"/>
                        <a:ext cx="2211388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890431"/>
              </p:ext>
            </p:extLst>
          </p:nvPr>
        </p:nvGraphicFramePr>
        <p:xfrm>
          <a:off x="1970575" y="4412379"/>
          <a:ext cx="41370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66" name="Equation" r:id="rId13" imgW="2019300" imgH="215900" progId="Equation.DSMT4">
                  <p:embed/>
                </p:oleObj>
              </mc:Choice>
              <mc:Fallback>
                <p:oleObj name="Equation" r:id="rId13" imgW="2019300" imgH="215900" progId="Equation.DSMT4">
                  <p:embed/>
                  <p:pic>
                    <p:nvPicPr>
                      <p:cNvPr id="25607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575" y="4412379"/>
                        <a:ext cx="41370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611188" y="428875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暗纹</a:t>
            </a:r>
          </a:p>
        </p:txBody>
      </p:sp>
      <p:graphicFrame>
        <p:nvGraphicFramePr>
          <p:cNvPr id="19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747487"/>
              </p:ext>
            </p:extLst>
          </p:nvPr>
        </p:nvGraphicFramePr>
        <p:xfrm>
          <a:off x="3409950" y="5157192"/>
          <a:ext cx="5180013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67" name="Equation" r:id="rId15" imgW="2527300" imgH="393700" progId="Equation.DSMT4">
                  <p:embed/>
                </p:oleObj>
              </mc:Choice>
              <mc:Fallback>
                <p:oleObj name="Equation" r:id="rId15" imgW="2527300" imgH="393700" progId="Equation.DSMT4">
                  <p:embed/>
                  <p:pic>
                    <p:nvPicPr>
                      <p:cNvPr id="24588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950" y="5157192"/>
                        <a:ext cx="5180013" cy="808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0"/>
          <p:cNvSpPr txBox="1">
            <a:spLocks noChangeArrowheads="1"/>
          </p:cNvSpPr>
          <p:nvPr/>
        </p:nvSpPr>
        <p:spPr>
          <a:xfrm>
            <a:off x="241300" y="5323880"/>
            <a:ext cx="3168650" cy="4762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000" dirty="0">
                <a:highlight>
                  <a:srgbClr val="FFFF00"/>
                </a:highlight>
                <a:latin typeface="+mn-ea"/>
              </a:rPr>
              <a:t>两相邻亮条纹间的距离为</a:t>
            </a:r>
            <a:r>
              <a:rPr lang="zh-CN" altLang="en-US" sz="2000" dirty="0">
                <a:latin typeface="+mn-ea"/>
              </a:rPr>
              <a:t>：</a:t>
            </a:r>
          </a:p>
        </p:txBody>
      </p:sp>
      <p:graphicFrame>
        <p:nvGraphicFramePr>
          <p:cNvPr id="21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807916"/>
              </p:ext>
            </p:extLst>
          </p:nvPr>
        </p:nvGraphicFramePr>
        <p:xfrm>
          <a:off x="2367756" y="5955043"/>
          <a:ext cx="6351587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68" name="Equation" r:id="rId17" imgW="3098520" imgH="393480" progId="Equation.DSMT4">
                  <p:embed/>
                </p:oleObj>
              </mc:Choice>
              <mc:Fallback>
                <p:oleObj name="Equation" r:id="rId17" imgW="3098520" imgH="393480" progId="Equation.DSMT4">
                  <p:embed/>
                  <p:pic>
                    <p:nvPicPr>
                      <p:cNvPr id="25611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7756" y="5955043"/>
                        <a:ext cx="6351587" cy="808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0"/>
          <p:cNvSpPr txBox="1">
            <a:spLocks noChangeArrowheads="1"/>
          </p:cNvSpPr>
          <p:nvPr/>
        </p:nvSpPr>
        <p:spPr>
          <a:xfrm>
            <a:off x="241300" y="5727105"/>
            <a:ext cx="3168650" cy="4762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000" dirty="0">
                <a:highlight>
                  <a:srgbClr val="FFFF00"/>
                </a:highlight>
                <a:latin typeface="+mn-ea"/>
              </a:rPr>
              <a:t>两相邻暗条纹间的距离为</a:t>
            </a:r>
            <a:r>
              <a:rPr lang="zh-CN" altLang="en-US" sz="2000" dirty="0">
                <a:latin typeface="+mn-ea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248860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/>
      <p:bldP spid="11" grpId="0"/>
      <p:bldP spid="20" grpId="0" build="p" animBg="1"/>
      <p:bldP spid="22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404664"/>
            <a:ext cx="404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物像基本概念：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1115616" y="942574"/>
            <a:ext cx="59046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共轴球面系统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光轴</a:t>
            </a:r>
            <a:endParaRPr lang="en-US" altLang="zh-CN" sz="2400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实物、实像、虚物、虚像</a:t>
            </a:r>
            <a:endParaRPr lang="en-US" altLang="zh-CN" sz="2400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物像的对应关系，物空间、像空间</a:t>
            </a:r>
            <a:endParaRPr lang="en-US" altLang="zh-CN" sz="2400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7584" y="2708920"/>
            <a:ext cx="3960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33CC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球面和球面系统：</a:t>
            </a:r>
            <a:endParaRPr lang="zh-CN" altLang="en-US" sz="2800" dirty="0">
              <a:highlight>
                <a:srgbClr val="FFFF00"/>
              </a:highlight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475656" y="3356992"/>
            <a:ext cx="7344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符号规则</a:t>
            </a:r>
            <a:endParaRPr lang="en-US" altLang="zh-CN" sz="2400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物体经单个折射球面成像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近轴区域的物像放大率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16" y="4759207"/>
            <a:ext cx="2430760" cy="9115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C0974D7-3097-4E2C-84B0-ACE6AB80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922" y="4750188"/>
            <a:ext cx="1707862" cy="8267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058EA8-ABB1-4230-82D9-A80CFCC7B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853" y="6021288"/>
            <a:ext cx="41910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93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Text Box 5"/>
          <p:cNvSpPr txBox="1">
            <a:spLocks noChangeArrowheads="1"/>
          </p:cNvSpPr>
          <p:nvPr/>
        </p:nvSpPr>
        <p:spPr bwMode="auto">
          <a:xfrm>
            <a:off x="155216" y="239359"/>
            <a:ext cx="3420529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、等倾、等厚干涉：</a:t>
            </a: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881701"/>
              </p:ext>
            </p:extLst>
          </p:nvPr>
        </p:nvGraphicFramePr>
        <p:xfrm>
          <a:off x="555625" y="1139825"/>
          <a:ext cx="7475538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71" name="Equation" r:id="rId3" imgW="3555720" imgH="660240" progId="Equation.DSMT4">
                  <p:embed/>
                </p:oleObj>
              </mc:Choice>
              <mc:Fallback>
                <p:oleObj name="Equation" r:id="rId3" imgW="3555720" imgH="66024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1139825"/>
                        <a:ext cx="7475538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1763688" y="2286000"/>
            <a:ext cx="1800225" cy="384175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FF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光疏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光密</a:t>
            </a: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678043" y="2806430"/>
            <a:ext cx="4176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等倾干涉条纹特点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" name="矩形 1"/>
          <p:cNvSpPr/>
          <p:nvPr/>
        </p:nvSpPr>
        <p:spPr>
          <a:xfrm>
            <a:off x="539552" y="103357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等倾干涉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：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179230"/>
              </p:ext>
            </p:extLst>
          </p:nvPr>
        </p:nvGraphicFramePr>
        <p:xfrm>
          <a:off x="1108075" y="3865283"/>
          <a:ext cx="6675438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72" name="Equation" r:id="rId5" imgW="3174840" imgH="660240" progId="Equation.DSMT4">
                  <p:embed/>
                </p:oleObj>
              </mc:Choice>
              <mc:Fallback>
                <p:oleObj name="Equation" r:id="rId5" imgW="3174840" imgH="660240" progId="Equation.DSMT4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3865283"/>
                        <a:ext cx="6675438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1331640" y="5127449"/>
            <a:ext cx="1800200" cy="387798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FF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光疏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光密</a:t>
            </a:r>
          </a:p>
        </p:txBody>
      </p:sp>
      <p:sp>
        <p:nvSpPr>
          <p:cNvPr id="28" name="矩形 27"/>
          <p:cNvSpPr/>
          <p:nvPr/>
        </p:nvSpPr>
        <p:spPr>
          <a:xfrm>
            <a:off x="539552" y="371703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等厚干涉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：</a:t>
            </a:r>
          </a:p>
        </p:txBody>
      </p:sp>
      <p:graphicFrame>
        <p:nvGraphicFramePr>
          <p:cNvPr id="2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78811"/>
              </p:ext>
            </p:extLst>
          </p:nvPr>
        </p:nvGraphicFramePr>
        <p:xfrm>
          <a:off x="4067944" y="5204901"/>
          <a:ext cx="4104456" cy="109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73" name="Equation" r:id="rId7" imgW="2387600" imgH="635000" progId="Equation.DSMT4">
                  <p:embed/>
                </p:oleObj>
              </mc:Choice>
              <mc:Fallback>
                <p:oleObj name="Equation" r:id="rId7" imgW="2387600" imgH="635000" progId="Equation.DSMT4">
                  <p:embed/>
                  <p:pic>
                    <p:nvPicPr>
                      <p:cNvPr id="13927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5204901"/>
                        <a:ext cx="4104456" cy="1091212"/>
                      </a:xfrm>
                      <a:prstGeom prst="rect">
                        <a:avLst/>
                      </a:prstGeom>
                      <a:solidFill>
                        <a:schemeClr val="bg1">
                          <a:alpha val="92155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5">
            <a:extLst>
              <a:ext uri="{FF2B5EF4-FFF2-40B4-BE49-F238E27FC236}">
                <a16:creationId xmlns:a16="http://schemas.microsoft.com/office/drawing/2014/main" id="{D955E656-199D-453B-95F3-CFAF497D7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70" y="6147443"/>
            <a:ext cx="3708524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等厚干涉条纹特点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923551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/>
      <p:bldP spid="22" grpId="0" animBg="1"/>
      <p:bldP spid="23" grpId="0"/>
      <p:bldP spid="26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323528" y="404664"/>
            <a:ext cx="216024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、牛顿环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775483"/>
              </p:ext>
            </p:extLst>
          </p:nvPr>
        </p:nvGraphicFramePr>
        <p:xfrm>
          <a:off x="1180629" y="1988840"/>
          <a:ext cx="683577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25" name="Equation" r:id="rId3" imgW="3251160" imgH="660240" progId="Equation.DSMT4">
                  <p:embed/>
                </p:oleObj>
              </mc:Choice>
              <mc:Fallback>
                <p:oleObj name="Equation" r:id="rId3" imgW="3251160" imgH="66024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0629" y="1988840"/>
                        <a:ext cx="6835775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11560" y="1124744"/>
            <a:ext cx="2304256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反射光干涉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699939"/>
              </p:ext>
            </p:extLst>
          </p:nvPr>
        </p:nvGraphicFramePr>
        <p:xfrm>
          <a:off x="6228184" y="2958009"/>
          <a:ext cx="1500188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26" name="Equation" r:id="rId5" imgW="761669" imgH="444307" progId="Equation.DSMT4">
                  <p:embed/>
                </p:oleObj>
              </mc:Choice>
              <mc:Fallback>
                <p:oleObj name="Equation" r:id="rId5" imgW="761669" imgH="444307" progId="Equation.DSMT4">
                  <p:embed/>
                  <p:pic>
                    <p:nvPicPr>
                      <p:cNvPr id="194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2958009"/>
                        <a:ext cx="1500188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392641"/>
              </p:ext>
            </p:extLst>
          </p:nvPr>
        </p:nvGraphicFramePr>
        <p:xfrm>
          <a:off x="6084168" y="895796"/>
          <a:ext cx="254635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27" name="Equation" r:id="rId7" imgW="1104900" imgH="609600" progId="Equation.DSMT4">
                  <p:embed/>
                </p:oleObj>
              </mc:Choice>
              <mc:Fallback>
                <p:oleObj name="Equation" r:id="rId7" imgW="1104900" imgH="609600" progId="Equation.DSMT4">
                  <p:embed/>
                  <p:pic>
                    <p:nvPicPr>
                      <p:cNvPr id="174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895796"/>
                        <a:ext cx="2546350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422265"/>
              </p:ext>
            </p:extLst>
          </p:nvPr>
        </p:nvGraphicFramePr>
        <p:xfrm>
          <a:off x="1547664" y="3241148"/>
          <a:ext cx="9906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28" name="Equation" r:id="rId9" imgW="558720" imgH="419040" progId="Equation.DSMT4">
                  <p:embed/>
                </p:oleObj>
              </mc:Choice>
              <mc:Fallback>
                <p:oleObj name="Equation" r:id="rId9" imgW="558720" imgH="419040" progId="Equation.DSMT4">
                  <p:embed/>
                  <p:pic>
                    <p:nvPicPr>
                      <p:cNvPr id="163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241148"/>
                        <a:ext cx="9906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箭头连接符 3"/>
          <p:cNvCxnSpPr/>
          <p:nvPr/>
        </p:nvCxnSpPr>
        <p:spPr>
          <a:xfrm flipV="1">
            <a:off x="5220072" y="1988840"/>
            <a:ext cx="864096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7" idx="1"/>
          </p:cNvCxnSpPr>
          <p:nvPr/>
        </p:nvCxnSpPr>
        <p:spPr>
          <a:xfrm>
            <a:off x="5364088" y="3140968"/>
            <a:ext cx="864096" cy="25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1089419" y="4323258"/>
            <a:ext cx="691976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牛顿环反射光干涉特点，透射光干涉特点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9669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7" grpId="0"/>
      <p:bldP spid="6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5" name="Text Box 7"/>
          <p:cNvSpPr txBox="1">
            <a:spLocks noChangeArrowheads="1"/>
          </p:cNvSpPr>
          <p:nvPr/>
        </p:nvSpPr>
        <p:spPr bwMode="auto">
          <a:xfrm>
            <a:off x="395288" y="332656"/>
            <a:ext cx="4032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、迈克尔逊干涉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993064"/>
              </p:ext>
            </p:extLst>
          </p:nvPr>
        </p:nvGraphicFramePr>
        <p:xfrm>
          <a:off x="1343819" y="1124744"/>
          <a:ext cx="6167438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63" name="Equation" r:id="rId3" imgW="2933640" imgH="660240" progId="Equation.DSMT4">
                  <p:embed/>
                </p:oleObj>
              </mc:Choice>
              <mc:Fallback>
                <p:oleObj name="Equation" r:id="rId3" imgW="2933640" imgH="660240" progId="Equation.DSMT4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819" y="1124744"/>
                        <a:ext cx="6167438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295289" y="2792561"/>
            <a:ext cx="2232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原理及特点？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39552" y="3789040"/>
            <a:ext cx="54726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多光束干涉特点</a:t>
            </a:r>
            <a:endParaRPr lang="en-US" altLang="zh-CN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法布里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珀罗（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F-P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）干涉仪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；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475656" y="5460709"/>
            <a:ext cx="56044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F-P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干涉仪作为分光仪的分光特性？</a:t>
            </a:r>
          </a:p>
        </p:txBody>
      </p:sp>
    </p:spTree>
    <p:extLst>
      <p:ext uri="{BB962C8B-B14F-4D97-AF65-F5344CB8AC3E}">
        <p14:creationId xmlns:p14="http://schemas.microsoft.com/office/powerpoint/2010/main" val="2373521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5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1560" y="320463"/>
            <a:ext cx="3600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光的衍射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899592" y="1052736"/>
            <a:ext cx="604867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是什么是光的衍射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？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菲涅耳衍射，夫琅禾费衍射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64820"/>
            <a:ext cx="82867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936604" cy="3309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796136" y="3717032"/>
            <a:ext cx="280831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ClrTx/>
              <a:buSzTx/>
              <a:buNone/>
            </a:pP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ˎ̥"/>
              </a:rPr>
              <a:t>光源与衍射屏，衍射屏与观察屏两者之一的距离为有限远，即为菲涅尔衍射，否则为夫琅和费。</a:t>
            </a:r>
            <a:endParaRPr lang="zh-CN" altLang="en-US" sz="24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ˎ̥"/>
            </a:endParaRPr>
          </a:p>
        </p:txBody>
      </p:sp>
    </p:spTree>
    <p:extLst>
      <p:ext uri="{BB962C8B-B14F-4D97-AF65-F5344CB8AC3E}">
        <p14:creationId xmlns:p14="http://schemas.microsoft.com/office/powerpoint/2010/main" val="14582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1420813" y="57150"/>
            <a:ext cx="5489575" cy="6461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kern="0" dirty="0">
                <a:solidFill>
                  <a:schemeClr val="hlink"/>
                </a:solidFill>
                <a:ea typeface="黑体" pitchFamily="49" charset="-122"/>
              </a:rPr>
              <a:t>干涉和衍射的区别与联系</a:t>
            </a:r>
          </a:p>
        </p:txBody>
      </p:sp>
      <p:sp>
        <p:nvSpPr>
          <p:cNvPr id="3" name="Rectangle 3"/>
          <p:cNvSpPr txBox="1">
            <a:spLocks noRot="1" noChangeArrowheads="1"/>
          </p:cNvSpPr>
          <p:nvPr/>
        </p:nvSpPr>
        <p:spPr>
          <a:xfrm>
            <a:off x="827584" y="703263"/>
            <a:ext cx="8316416" cy="500459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zh-CN" altLang="en-US" sz="2800" kern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粗浅认识</a:t>
            </a:r>
          </a:p>
          <a:p>
            <a:pPr lvl="1" eaLnBrk="1" hangingPunct="1"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干涉是有限条光束的相干叠加；</a:t>
            </a:r>
          </a:p>
          <a:p>
            <a:pPr lvl="1" eaLnBrk="1" hangingPunct="1"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衍射是无数多次波</a:t>
            </a: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光束</a:t>
            </a: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的相干叠加。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kern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精确认识</a:t>
            </a:r>
          </a:p>
          <a:p>
            <a:pPr lvl="1" eaLnBrk="1" hangingPunct="1"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参与叠加的光束的传播行为近似为直线传播，该叠加可认为是干涉；</a:t>
            </a:r>
          </a:p>
          <a:p>
            <a:pPr lvl="1" eaLnBrk="1" hangingPunct="1"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参与叠加的光束的传播行为不符合直线传播，该叠加可认为是衍射；</a:t>
            </a:r>
          </a:p>
        </p:txBody>
      </p:sp>
    </p:spTree>
    <p:extLst>
      <p:ext uri="{BB962C8B-B14F-4D97-AF65-F5344CB8AC3E}">
        <p14:creationId xmlns:p14="http://schemas.microsoft.com/office/powerpoint/2010/main" val="12180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13046" y="440728"/>
            <a:ext cx="23050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latin typeface="+mj-lt"/>
                <a:ea typeface="黑体" pitchFamily="49" charset="-122"/>
                <a:cs typeface="+mj-cs"/>
              </a:rPr>
              <a:t>矩孔衍射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38163" y="1052736"/>
            <a:ext cx="8086725" cy="1290638"/>
            <a:chOff x="538163" y="1268760"/>
            <a:chExt cx="8086725" cy="1290638"/>
          </a:xfrm>
        </p:grpSpPr>
        <p:graphicFrame>
          <p:nvGraphicFramePr>
            <p:cNvPr id="3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8122382"/>
                </p:ext>
              </p:extLst>
            </p:nvPr>
          </p:nvGraphicFramePr>
          <p:xfrm>
            <a:off x="538163" y="1325910"/>
            <a:ext cx="1800225" cy="854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236" name="Equation" r:id="rId4" imgW="1016000" imgH="482600" progId="Equation.DSMT4">
                    <p:embed/>
                  </p:oleObj>
                </mc:Choice>
                <mc:Fallback>
                  <p:oleObj name="Equation" r:id="rId4" imgW="1016000" imgH="482600" progId="Equation.DSMT4">
                    <p:embed/>
                    <p:pic>
                      <p:nvPicPr>
                        <p:cNvPr id="11272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163" y="1325910"/>
                          <a:ext cx="1800225" cy="854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3338" y="1268760"/>
              <a:ext cx="1771650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1"/>
            <p:cNvSpPr txBox="1"/>
            <p:nvPr/>
          </p:nvSpPr>
          <p:spPr>
            <a:xfrm>
              <a:off x="3459163" y="1268760"/>
              <a:ext cx="1363662" cy="369887"/>
            </a:xfrm>
            <a:prstGeom prst="rect">
              <a:avLst/>
            </a:prstGeom>
            <a:solidFill>
              <a:schemeClr val="accent3"/>
            </a:solidFill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中央主极大</a:t>
              </a:r>
            </a:p>
          </p:txBody>
        </p:sp>
        <p:grpSp>
          <p:nvGrpSpPr>
            <p:cNvPr id="6" name="组合 5"/>
            <p:cNvGrpSpPr>
              <a:grpSpLocks/>
            </p:cNvGrpSpPr>
            <p:nvPr/>
          </p:nvGrpSpPr>
          <p:grpSpPr bwMode="auto">
            <a:xfrm>
              <a:off x="4344988" y="1624360"/>
              <a:ext cx="4279900" cy="935038"/>
              <a:chOff x="4344988" y="5591175"/>
              <a:chExt cx="4279900" cy="935038"/>
            </a:xfrm>
          </p:grpSpPr>
          <p:sp>
            <p:nvSpPr>
              <p:cNvPr id="7" name="矩形 6"/>
              <p:cNvSpPr/>
              <p:nvPr/>
            </p:nvSpPr>
            <p:spPr bwMode="auto">
              <a:xfrm>
                <a:off x="5222875" y="5591175"/>
                <a:ext cx="3402013" cy="935038"/>
              </a:xfrm>
              <a:prstGeom prst="rect">
                <a:avLst/>
              </a:prstGeom>
              <a:solidFill>
                <a:srgbClr val="92D050">
                  <a:alpha val="44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" name="TextBox 13"/>
              <p:cNvSpPr txBox="1"/>
              <p:nvPr/>
            </p:nvSpPr>
            <p:spPr>
              <a:xfrm>
                <a:off x="4344988" y="5707063"/>
                <a:ext cx="1943100" cy="369887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>
                <a:spAutoFit/>
              </a:bodyPr>
              <a:lstStyle/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FF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暗点   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暗点位置：</a:t>
                </a:r>
              </a:p>
            </p:txBody>
          </p:sp>
          <p:pic>
            <p:nvPicPr>
              <p:cNvPr id="9" name="Picture 1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8575" y="5656263"/>
                <a:ext cx="2005013" cy="436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19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5413" y="6161088"/>
                <a:ext cx="1827212" cy="365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矩形 10"/>
              <p:cNvSpPr/>
              <p:nvPr/>
            </p:nvSpPr>
            <p:spPr bwMode="auto">
              <a:xfrm>
                <a:off x="6378575" y="5656263"/>
                <a:ext cx="2005013" cy="806450"/>
              </a:xfrm>
              <a:prstGeom prst="rect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63128" y="2204864"/>
            <a:ext cx="37988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相邻两暗点之间的间隔为：</a:t>
            </a:r>
            <a:endParaRPr lang="zh-CN" altLang="en-US" sz="2400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330700"/>
              </p:ext>
            </p:extLst>
          </p:nvPr>
        </p:nvGraphicFramePr>
        <p:xfrm>
          <a:off x="3989388" y="2536203"/>
          <a:ext cx="1744663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37" name="Equation" r:id="rId9" imgW="609336" imgH="393529" progId="Equation.DSMT4">
                  <p:embed/>
                </p:oleObj>
              </mc:Choice>
              <mc:Fallback>
                <p:oleObj name="Equation" r:id="rId9" imgW="609336" imgH="393529" progId="Equation.DSMT4">
                  <p:embed/>
                  <p:pic>
                    <p:nvPicPr>
                      <p:cNvPr id="12292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88" y="2536203"/>
                        <a:ext cx="1744663" cy="91281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4265585"/>
            <a:ext cx="2679307" cy="131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312738" y="3501008"/>
            <a:ext cx="6299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其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轴和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轴中央亮斑边缘分别由下式决定：</a:t>
            </a:r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8" y="4173996"/>
            <a:ext cx="4972050" cy="514350"/>
          </a:xfrm>
          <a:prstGeom prst="rect">
            <a:avLst/>
          </a:prstGeom>
          <a:solidFill>
            <a:srgbClr val="92D050">
              <a:alpha val="45882"/>
            </a:srgbClr>
          </a:solidFill>
          <a:ln w="952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3001169" y="4761065"/>
            <a:ext cx="3721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则中央亮斑半角宽度为：</a:t>
            </a: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13" y="5326328"/>
            <a:ext cx="3714750" cy="48577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1763688" y="5843488"/>
            <a:ext cx="3721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中央亮斑距离半宽度为：</a:t>
            </a:r>
          </a:p>
        </p:txBody>
      </p: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447" y="6276192"/>
            <a:ext cx="4000500" cy="44767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6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13046" y="440728"/>
            <a:ext cx="23050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latin typeface="+mj-lt"/>
                <a:ea typeface="黑体" pitchFamily="49" charset="-122"/>
                <a:cs typeface="+mj-cs"/>
              </a:rPr>
              <a:t>单缝衍射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827584" y="1196752"/>
            <a:ext cx="23199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中央亮斑的半角宽度</a:t>
            </a: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98888"/>
            <a:ext cx="1701800" cy="458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377236"/>
            <a:ext cx="3867150" cy="168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5938" y="2507972"/>
            <a:ext cx="2082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latin typeface="+mj-lt"/>
                <a:ea typeface="黑体" pitchFamily="49" charset="-122"/>
                <a:cs typeface="+mj-cs"/>
              </a:rPr>
              <a:t>圆孔衍射</a:t>
            </a:r>
          </a:p>
        </p:txBody>
      </p:sp>
      <p:sp>
        <p:nvSpPr>
          <p:cNvPr id="7" name="矩形 6"/>
          <p:cNvSpPr/>
          <p:nvPr/>
        </p:nvSpPr>
        <p:spPr>
          <a:xfrm>
            <a:off x="1331640" y="3127029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圆孔衍射中央主最大亮纹通常称为爱里斑，爱里斑半径</a:t>
            </a:r>
          </a:p>
        </p:txBody>
      </p:sp>
      <p:graphicFrame>
        <p:nvGraphicFramePr>
          <p:cNvPr id="8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25200"/>
              </p:ext>
            </p:extLst>
          </p:nvPr>
        </p:nvGraphicFramePr>
        <p:xfrm>
          <a:off x="3045718" y="3717032"/>
          <a:ext cx="247650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50" name="Equation" r:id="rId5" imgW="1257120" imgH="393480" progId="Equation.DSMT4">
                  <p:embed/>
                </p:oleObj>
              </mc:Choice>
              <mc:Fallback>
                <p:oleObj name="Equation" r:id="rId5" imgW="1257120" imgH="393480" progId="Equation.DSMT4">
                  <p:embed/>
                  <p:pic>
                    <p:nvPicPr>
                      <p:cNvPr id="2356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5718" y="3717032"/>
                        <a:ext cx="2476500" cy="7731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34646" y="4869160"/>
            <a:ext cx="61245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7. 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光学成像系统的衍射和分辨本领 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113939" y="5471296"/>
            <a:ext cx="3242037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望远镜的分辨本领 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699823"/>
              </p:ext>
            </p:extLst>
          </p:nvPr>
        </p:nvGraphicFramePr>
        <p:xfrm>
          <a:off x="4672362" y="5757528"/>
          <a:ext cx="23304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51" name="Equation" r:id="rId7" imgW="1002865" imgH="393529" progId="Equation.3">
                  <p:embed/>
                </p:oleObj>
              </mc:Choice>
              <mc:Fallback>
                <p:oleObj name="Equation" r:id="rId7" imgW="1002865" imgH="393529" progId="Equation.3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2362" y="5757528"/>
                        <a:ext cx="2330450" cy="9144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1219763" y="6119433"/>
            <a:ext cx="3136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0000FF"/>
                </a:solidFill>
                <a:ea typeface="黑体" pitchFamily="49" charset="-122"/>
              </a:rPr>
              <a:t> </a:t>
            </a:r>
            <a:r>
              <a:rPr lang="zh-CN" altLang="en-US" kern="0" dirty="0">
                <a:ea typeface="黑体" pitchFamily="49" charset="-122"/>
              </a:rPr>
              <a:t>两个恰能分辨的点物对物镜的张角表示</a:t>
            </a:r>
            <a:r>
              <a:rPr lang="en-US" altLang="zh-CN" kern="0" dirty="0">
                <a:ea typeface="黑体" pitchFamily="49" charset="-122"/>
              </a:rPr>
              <a:t>——</a:t>
            </a:r>
            <a:r>
              <a:rPr lang="zh-CN" altLang="en-US" kern="0" dirty="0">
                <a:ea typeface="黑体" pitchFamily="49" charset="-122"/>
              </a:rPr>
              <a:t>最小分辨角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7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539552" y="404664"/>
            <a:ext cx="3242037" cy="50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3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照相物镜的分辨率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403239" y="1114605"/>
          <a:ext cx="22320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38" name="公式" r:id="rId3" imgW="1155700" imgH="419100" progId="Equation.3">
                  <p:embed/>
                </p:oleObj>
              </mc:Choice>
              <mc:Fallback>
                <p:oleObj name="公式" r:id="rId3" imgW="1155700" imgH="419100" progId="Equation.3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239" y="1114605"/>
                        <a:ext cx="2232025" cy="8096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6"/>
          <p:cNvGraphicFramePr>
            <a:graphicFrameLocks noChangeAspect="1"/>
          </p:cNvGraphicFramePr>
          <p:nvPr/>
        </p:nvGraphicFramePr>
        <p:xfrm>
          <a:off x="1397000" y="2276872"/>
          <a:ext cx="31591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39" name="Equation" r:id="rId5" imgW="190500" imgH="419100" progId="Equation.DSMT4">
                  <p:embed/>
                </p:oleObj>
              </mc:Choice>
              <mc:Fallback>
                <p:oleObj name="Equation" r:id="rId5" imgW="190500" imgH="419100" progId="Equation.DSMT4">
                  <p:embed/>
                  <p:pic>
                    <p:nvPicPr>
                      <p:cNvPr id="4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2276872"/>
                        <a:ext cx="315913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758144" y="2394283"/>
            <a:ext cx="2603376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物镜的相对孔径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11560" y="3122031"/>
            <a:ext cx="3242037" cy="50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3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显微镜的分辨本领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307" y="3736654"/>
            <a:ext cx="2266950" cy="742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832" y="3981250"/>
            <a:ext cx="371475" cy="12192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500822" y="4831118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NA=</a:t>
            </a:r>
            <a:r>
              <a:rPr kumimoji="1"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sin </a:t>
            </a:r>
            <a:r>
              <a:rPr kumimoji="1"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称为物镜的数值孔径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39552" y="1277259"/>
            <a:ext cx="2114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ea typeface="黑体" pitchFamily="49" charset="-122"/>
              </a:rPr>
              <a:t>用像面上每毫米能分辨的直线数表示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397000" y="3823652"/>
            <a:ext cx="1500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ea typeface="黑体" pitchFamily="49" charset="-122"/>
              </a:rPr>
              <a:t>用恰能分辨的两点物的距离表示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654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13046" y="440728"/>
            <a:ext cx="36828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latin typeface="+mj-lt"/>
                <a:ea typeface="黑体" pitchFamily="49" charset="-122"/>
                <a:cs typeface="+mj-cs"/>
              </a:rPr>
              <a:t>多缝夫琅禾费衍射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1011238"/>
            <a:ext cx="62103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4"/>
          <p:cNvGrpSpPr>
            <a:grpSpLocks/>
          </p:cNvGrpSpPr>
          <p:nvPr/>
        </p:nvGrpSpPr>
        <p:grpSpPr bwMode="auto">
          <a:xfrm>
            <a:off x="635000" y="4452938"/>
            <a:ext cx="4706938" cy="1611312"/>
            <a:chOff x="1106488" y="4754563"/>
            <a:chExt cx="4706937" cy="1611312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488" y="4754563"/>
              <a:ext cx="4706937" cy="161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" name="对象 1"/>
            <p:cNvGraphicFramePr>
              <a:graphicFrameLocks noChangeAspect="1"/>
            </p:cNvGraphicFramePr>
            <p:nvPr/>
          </p:nvGraphicFramePr>
          <p:xfrm>
            <a:off x="1852245" y="5802924"/>
            <a:ext cx="314683" cy="34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59" name="Equation" r:id="rId5" imgW="152268" imgH="164957" progId="Equation.DSMT4">
                    <p:embed/>
                  </p:oleObj>
                </mc:Choice>
                <mc:Fallback>
                  <p:oleObj name="Equation" r:id="rId5" imgW="152268" imgH="164957" progId="Equation.DSMT4">
                    <p:embed/>
                    <p:pic>
                      <p:nvPicPr>
                        <p:cNvPr id="22538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2245" y="5802924"/>
                          <a:ext cx="314683" cy="344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52500" y="6064250"/>
            <a:ext cx="63531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多缝衍射 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单缝衍射 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N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个单缝多光束干涉</a:t>
            </a:r>
          </a:p>
        </p:txBody>
      </p:sp>
    </p:spTree>
    <p:extLst>
      <p:ext uri="{BB962C8B-B14F-4D97-AF65-F5344CB8AC3E}">
        <p14:creationId xmlns:p14="http://schemas.microsoft.com/office/powerpoint/2010/main" val="245679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1043608" y="692696"/>
            <a:ext cx="2289273" cy="400050"/>
          </a:xfrm>
          <a:prstGeom prst="rect">
            <a:avLst/>
          </a:prstGeom>
          <a:noFill/>
          <a:ln w="1524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正入射光栅方程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690278"/>
              </p:ext>
            </p:extLst>
          </p:nvPr>
        </p:nvGraphicFramePr>
        <p:xfrm>
          <a:off x="1259632" y="1412776"/>
          <a:ext cx="6869113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82" name="Equation" r:id="rId3" imgW="3390840" imgH="215640" progId="Equation.DSMT4">
                  <p:embed/>
                </p:oleObj>
              </mc:Choice>
              <mc:Fallback>
                <p:oleObj name="Equation" r:id="rId3" imgW="3390840" imgH="21564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412776"/>
                        <a:ext cx="6869113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755576" y="2169368"/>
            <a:ext cx="1912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缺级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12044" y="2697360"/>
            <a:ext cx="467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干涉主极大满足正入射</a:t>
            </a:r>
            <a:r>
              <a:rPr kumimoji="1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光栅方程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： 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483768" y="3212976"/>
            <a:ext cx="46736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4"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i="1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=0, ±1, ±2, …</a:t>
            </a: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419135"/>
              </p:ext>
            </p:extLst>
          </p:nvPr>
        </p:nvGraphicFramePr>
        <p:xfrm>
          <a:off x="2082800" y="3344093"/>
          <a:ext cx="17780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83" name="公式" r:id="rId5" imgW="799753" imgH="177723" progId="Equation.3">
                  <p:embed/>
                </p:oleObj>
              </mc:Choice>
              <mc:Fallback>
                <p:oleObj name="公式" r:id="rId5" imgW="799753" imgH="177723" progId="Equation.3">
                  <p:embed/>
                  <p:pic>
                    <p:nvPicPr>
                      <p:cNvPr id="1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3344093"/>
                        <a:ext cx="17780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12044" y="3930501"/>
            <a:ext cx="162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衍射极小： 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705247"/>
              </p:ext>
            </p:extLst>
          </p:nvPr>
        </p:nvGraphicFramePr>
        <p:xfrm>
          <a:off x="2522462" y="4552852"/>
          <a:ext cx="405288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84" name="Equation" r:id="rId7" imgW="2019300" imgH="215900" progId="Equation.DSMT4">
                  <p:embed/>
                </p:oleObj>
              </mc:Choice>
              <mc:Fallback>
                <p:oleObj name="Equation" r:id="rId7" imgW="2019300" imgH="215900" progId="Equation.DSMT4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462" y="4552852"/>
                        <a:ext cx="4052887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239757"/>
              </p:ext>
            </p:extLst>
          </p:nvPr>
        </p:nvGraphicFramePr>
        <p:xfrm>
          <a:off x="3251200" y="5302971"/>
          <a:ext cx="12192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85" name="Equation" r:id="rId9" imgW="533169" imgH="393529" progId="Equation.3">
                  <p:embed/>
                </p:oleObj>
              </mc:Choice>
              <mc:Fallback>
                <p:oleObj name="Equation" r:id="rId9" imgW="533169" imgH="393529" progId="Equation.3">
                  <p:embed/>
                  <p:pic>
                    <p:nvPicPr>
                      <p:cNvPr id="1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200" y="5302971"/>
                        <a:ext cx="1219200" cy="9001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436096" y="5445224"/>
            <a:ext cx="31051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此时</a:t>
            </a:r>
            <a:r>
              <a:rPr kumimoji="1" lang="en-US" altLang="zh-CN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所对应的主极大将消失，成为缺级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6408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DAF7A1-49FC-4C3F-8BC0-7DCB854A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47" y="908720"/>
            <a:ext cx="829059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62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13046" y="440728"/>
            <a:ext cx="36828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latin typeface="+mj-lt"/>
                <a:ea typeface="黑体" pitchFamily="49" charset="-122"/>
                <a:cs typeface="+mj-cs"/>
              </a:rPr>
              <a:t>衍射光栅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323" y="1430004"/>
            <a:ext cx="4486191" cy="209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4C1E154-5C48-4B89-A68B-B7FDF4D3D5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827617"/>
              </p:ext>
            </p:extLst>
          </p:nvPr>
        </p:nvGraphicFramePr>
        <p:xfrm>
          <a:off x="1136489" y="4112282"/>
          <a:ext cx="65516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2" name="Equation" r:id="rId4" imgW="2654300" imgH="215900" progId="Equation.DSMT4">
                  <p:embed/>
                </p:oleObj>
              </mc:Choice>
              <mc:Fallback>
                <p:oleObj name="Equation" r:id="rId4" imgW="2654300" imgH="2159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489" y="4112282"/>
                        <a:ext cx="6551612" cy="5318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6">
            <a:extLst>
              <a:ext uri="{FF2B5EF4-FFF2-40B4-BE49-F238E27FC236}">
                <a16:creationId xmlns:a16="http://schemas.microsoft.com/office/drawing/2014/main" id="{C687063A-5144-4226-8A43-46CAA5091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946" y="5212648"/>
            <a:ext cx="72517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衍射光与入射光在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光栅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法线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同侧取正，异侧取负号</a:t>
            </a:r>
            <a:endParaRPr lang="en-US" altLang="zh-CN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为缝间距，称为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光栅常数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l-GR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入射角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l-GR" altLang="zh-CN" sz="2400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θ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衍射角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63DD4EA8-3388-41D9-9209-9D59A92BD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946" y="2020458"/>
            <a:ext cx="240692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斜入射衍射极大条件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------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光栅方程</a:t>
            </a:r>
          </a:p>
        </p:txBody>
      </p:sp>
    </p:spTree>
    <p:extLst>
      <p:ext uri="{BB962C8B-B14F-4D97-AF65-F5344CB8AC3E}">
        <p14:creationId xmlns:p14="http://schemas.microsoft.com/office/powerpoint/2010/main" val="25155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73010" y="1819610"/>
            <a:ext cx="446714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光栅的色散</a:t>
            </a:r>
            <a:endParaRPr kumimoji="1" lang="en-US" altLang="zh-CN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光栅的色分辨本领</a:t>
            </a:r>
            <a:endParaRPr kumimoji="1" lang="en-US" altLang="zh-CN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光栅的自由光谱范围</a:t>
            </a:r>
          </a:p>
        </p:txBody>
      </p:sp>
      <p:sp>
        <p:nvSpPr>
          <p:cNvPr id="7" name="矩形 6"/>
          <p:cNvSpPr/>
          <p:nvPr/>
        </p:nvSpPr>
        <p:spPr>
          <a:xfrm>
            <a:off x="1043608" y="4383125"/>
            <a:ext cx="2082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latin typeface="+mj-lt"/>
                <a:ea typeface="黑体" pitchFamily="49" charset="-122"/>
                <a:cs typeface="+mj-cs"/>
              </a:rPr>
              <a:t>闪耀光栅</a:t>
            </a:r>
          </a:p>
        </p:txBody>
      </p:sp>
      <p:sp>
        <p:nvSpPr>
          <p:cNvPr id="8" name="矩形 7"/>
          <p:cNvSpPr/>
          <p:nvPr/>
        </p:nvSpPr>
        <p:spPr>
          <a:xfrm>
            <a:off x="1714866" y="5341933"/>
            <a:ext cx="31451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闪耀光栅的闪耀原理？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1907704" y="594730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设计一块闪耀光栅，对波长</a:t>
            </a:r>
            <a:r>
              <a:rPr kumimoji="1" lang="en-US" altLang="zh-CN" b="1" i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λ</a:t>
            </a:r>
            <a:r>
              <a:rPr kumimoji="1" lang="en-US" altLang="zh-CN" b="1" baseline="-25000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1"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</a:t>
            </a:r>
            <a:r>
              <a:rPr kumimoji="1" lang="zh-CN" altLang="en-US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一级</a:t>
            </a:r>
            <a:r>
              <a:rPr kumimoji="1"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光谱闪耀</a:t>
            </a:r>
            <a:endParaRPr lang="zh-CN" alt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B25F6B5-3674-4F16-9C2D-CAA5F5A13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46" y="532428"/>
            <a:ext cx="768310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SzTx/>
            </a:pPr>
            <a:r>
              <a:rPr kumimoji="1" lang="zh-CN" altLang="en-US" sz="28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光栅的分光性能</a:t>
            </a:r>
            <a:endParaRPr kumimoji="1" lang="en-US" altLang="zh-CN" sz="2800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注意和法布里</a:t>
            </a:r>
            <a:r>
              <a: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珀罗（</a:t>
            </a:r>
            <a:r>
              <a: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F-P </a:t>
            </a:r>
            <a:r>
              <a:rPr kumimoji="1"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）标准具比较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24985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12D0F2D-2DF0-464A-860C-2F92CF561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3375"/>
            <a:ext cx="295302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菲涅耳衍射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DE80A-0617-47FE-B95D-EDD552356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124744"/>
            <a:ext cx="2808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菲涅耳波带法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4CD58B-2ABE-4F13-A2CE-3C9C2DC5F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989138"/>
            <a:ext cx="720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当半波带总数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不太大时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有以下的近似结果：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1AF652-3BB0-4EFC-A107-8C6F7849C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709863"/>
            <a:ext cx="720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eaLnBrk="1" hangingPunct="1"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设半波带总数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为奇数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：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B64D9BC-AF19-4902-B7D9-0F29C2C9F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573463"/>
            <a:ext cx="720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eaLnBrk="1" hangingPunct="1"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设半波带总数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为偶数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：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432E9A70-C46C-48C4-B674-2B877367D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8" y="4425950"/>
            <a:ext cx="8778875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15000"/>
              </a:lnSpc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为奇数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对应的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点为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亮点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为偶数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对应的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点为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暗点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。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改变衍射孔的大小或是移动观察屏，可以观察到衍射点明暗交替的变化。</a:t>
            </a:r>
          </a:p>
        </p:txBody>
      </p:sp>
    </p:spTree>
    <p:extLst>
      <p:ext uri="{BB962C8B-B14F-4D97-AF65-F5344CB8AC3E}">
        <p14:creationId xmlns:p14="http://schemas.microsoft.com/office/powerpoint/2010/main" val="237283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053BC379-CF08-4E48-91B4-31309AE4A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234950"/>
            <a:ext cx="364770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6.6.2  </a:t>
            </a:r>
            <a:r>
              <a:rPr lang="zh-CN" altLang="en-US" sz="24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菲涅耳波带片</a:t>
            </a:r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4EA000B7-889E-4B73-8945-5570C5DCE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835025"/>
            <a:ext cx="7732713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在利用菲涅耳波带法讨论菲涅耳圆孔衍射时已经知道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，由于</a:t>
            </a: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相邻波带的相位相反，它们对于观察点的作用相互抵消。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因此，当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</a:t>
            </a:r>
            <a:r>
              <a:rPr kumimoji="1" lang="zh-CN" altLang="en-US" sz="24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露出一个波带时，光轴上</a:t>
            </a:r>
            <a:r>
              <a:rPr kumimoji="1" lang="en-US" altLang="zh-CN" sz="2400" b="1" i="1" dirty="0">
                <a:solidFill>
                  <a:srgbClr val="FF3300"/>
                </a:solidFill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en-US" altLang="zh-CN" sz="2400" b="1" baseline="-25000" dirty="0">
                <a:solidFill>
                  <a:srgbClr val="FF3300"/>
                </a:solidFill>
                <a:latin typeface="Times New Roman" pitchFamily="18" charset="0"/>
                <a:ea typeface="楷体_GB2312" pitchFamily="49" charset="-122"/>
              </a:rPr>
              <a:t>0</a:t>
            </a:r>
            <a:r>
              <a:rPr kumimoji="1" lang="zh-CN" altLang="en-US" sz="24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点的光强是波前未被阻挡时的四倍。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对于一个露出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20 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个波带的衍射孔，其作用结果是彼此抵消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，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0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为暗点。现在如果让其中的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、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、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5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、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……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、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19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10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个奇数波带通光， 而使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、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4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、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6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、 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……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、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20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等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10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个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偶数波带不通光， 则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0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点的合振幅为 </a:t>
            </a:r>
          </a:p>
        </p:txBody>
      </p:sp>
      <p:sp>
        <p:nvSpPr>
          <p:cNvPr id="150532" name="Text Box 4">
            <a:extLst>
              <a:ext uri="{FF2B5EF4-FFF2-40B4-BE49-F238E27FC236}">
                <a16:creationId xmlns:a16="http://schemas.microsoft.com/office/drawing/2014/main" id="{7D45E39E-7073-4972-AB4E-7A6A928C4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0" y="5618163"/>
            <a:ext cx="5149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8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E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=|</a:t>
            </a:r>
            <a:r>
              <a:rPr kumimoji="1" lang="en-US" altLang="zh-CN" sz="28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E</a:t>
            </a:r>
            <a:r>
              <a:rPr kumimoji="1"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|+|</a:t>
            </a:r>
            <a:r>
              <a:rPr kumimoji="1" lang="en-US" altLang="zh-CN" sz="28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E</a:t>
            </a:r>
            <a:r>
              <a:rPr kumimoji="1"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|+|</a:t>
            </a:r>
            <a:r>
              <a:rPr kumimoji="1" lang="en-US" altLang="zh-CN" sz="28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E</a:t>
            </a:r>
            <a:r>
              <a:rPr kumimoji="1"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5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|+…+|</a:t>
            </a:r>
            <a:r>
              <a:rPr kumimoji="1" lang="en-US" altLang="zh-CN" sz="28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E</a:t>
            </a:r>
            <a:r>
              <a:rPr kumimoji="1"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19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|≈10|</a:t>
            </a:r>
            <a:r>
              <a:rPr kumimoji="1" lang="en-US" altLang="zh-CN" sz="28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E</a:t>
            </a:r>
            <a:r>
              <a:rPr kumimoji="1"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|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0" grpId="0"/>
      <p:bldP spid="150531" grpId="0"/>
      <p:bldP spid="15053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046018C6-E86B-443A-B18A-2E2EA39EB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2852738"/>
            <a:ext cx="8856663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所以，挡住偶数带</a:t>
            </a: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或奇数带</a:t>
            </a: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后，</a:t>
            </a:r>
            <a:r>
              <a:rPr kumimoji="1" lang="en-US" altLang="zh-CN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kumimoji="1" lang="en-US" altLang="zh-CN" sz="2400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点光强约为波前完全不被遮住时的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400 </a:t>
            </a: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1407EB85-1AF3-447F-9792-12FA27E8B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4933950"/>
            <a:ext cx="8496300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24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这种将奇数波带或偶数波带挡住所制成的特殊光阑叫菲涅耳波带片。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由于它类似于透镜，</a:t>
            </a: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具有聚光作用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，又称为</a:t>
            </a: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菲涅耳透镜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43012" name="Text Box 5">
            <a:extLst>
              <a:ext uri="{FF2B5EF4-FFF2-40B4-BE49-F238E27FC236}">
                <a16:creationId xmlns:a16="http://schemas.microsoft.com/office/drawing/2014/main" id="{488C9495-87E5-4161-8ECA-8690654AC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1084263"/>
            <a:ext cx="5553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因波前完全不被遮住时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kumimoji="1" lang="en-US" altLang="zh-CN" sz="2400" b="1" baseline="-250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点的合振幅为 </a:t>
            </a:r>
          </a:p>
        </p:txBody>
      </p:sp>
      <p:graphicFrame>
        <p:nvGraphicFramePr>
          <p:cNvPr id="151558" name="Object 2">
            <a:extLst>
              <a:ext uri="{FF2B5EF4-FFF2-40B4-BE49-F238E27FC236}">
                <a16:creationId xmlns:a16="http://schemas.microsoft.com/office/drawing/2014/main" id="{3EAC2140-7E11-4119-88DC-11C3F3AC9B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1628775"/>
          <a:ext cx="1319213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8" name="公式" r:id="rId3" imgW="583947" imgH="469696" progId="Equation.3">
                  <p:embed/>
                </p:oleObj>
              </mc:Choice>
              <mc:Fallback>
                <p:oleObj name="公式" r:id="rId3" imgW="583947" imgH="469696" progId="Equation.3">
                  <p:embed/>
                  <p:pic>
                    <p:nvPicPr>
                      <p:cNvPr id="151558" name="Object 2">
                        <a:extLst>
                          <a:ext uri="{FF2B5EF4-FFF2-40B4-BE49-F238E27FC236}">
                            <a16:creationId xmlns:a16="http://schemas.microsoft.com/office/drawing/2014/main" id="{3EAC2140-7E11-4119-88DC-11C3F3AC9B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628775"/>
                        <a:ext cx="1319213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4" name="Picture 7">
            <a:extLst>
              <a:ext uri="{FF2B5EF4-FFF2-40B4-BE49-F238E27FC236}">
                <a16:creationId xmlns:a16="http://schemas.microsoft.com/office/drawing/2014/main" id="{6BE7C037-817D-48DD-A46A-8F204B99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4014788"/>
            <a:ext cx="68691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4" grpId="0"/>
      <p:bldP spid="15155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1520" y="623888"/>
            <a:ext cx="864096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kumimoji="1" lang="en-US" altLang="zh-CN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ˎ̥"/>
              </a:rPr>
              <a:t>7</a:t>
            </a:r>
            <a:r>
              <a:rPr kumimoji="1"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光在各向异性介质中的传播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zh-CN" altLang="en-US" sz="1800" dirty="0"/>
          </a:p>
        </p:txBody>
      </p:sp>
      <p:sp>
        <p:nvSpPr>
          <p:cNvPr id="3" name="TextBox 1"/>
          <p:cNvSpPr txBox="1"/>
          <p:nvPr/>
        </p:nvSpPr>
        <p:spPr>
          <a:xfrm>
            <a:off x="1403648" y="1340768"/>
            <a:ext cx="6480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什么是各项同性介质，什么是各向异性介质特性，</a:t>
            </a:r>
            <a:endParaRPr lang="en-US" altLang="zh-CN" sz="2000" dirty="0">
              <a:solidFill>
                <a:srgbClr val="33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单轴晶体，双轴晶体的介电常数特性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403648" y="5301208"/>
            <a:ext cx="6480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什么是正单轴晶体，负单轴晶体？</a:t>
            </a:r>
            <a:endParaRPr lang="en-US" altLang="zh-CN" sz="2000" dirty="0">
              <a:solidFill>
                <a:srgbClr val="33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光在晶体中沿着光轴和垂直光轴的传播特点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72890"/>
            <a:ext cx="3102339" cy="255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09650"/>
            <a:ext cx="82010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09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332656"/>
            <a:ext cx="6768752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晶体中存在一个特殊方向，当光线在晶体内沿着这一特殊方向传播时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不发生双折射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，该特殊方向就是晶体的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光轴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它是一个方向，不特指某条直线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</a:p>
          <a:p>
            <a:pPr marL="285750" indent="-285750">
              <a:spcBef>
                <a:spcPts val="6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单轴晶体中的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z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方向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就是光轴，也是单轴晶体中唯一的光轴。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spcBef>
                <a:spcPts val="6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双轴晶体有两条光轴。</a:t>
            </a:r>
          </a:p>
          <a:p>
            <a:pPr marL="285750" indent="-285750">
              <a:spcBef>
                <a:spcPts val="6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对于各向同性介质来说，可以认为它有无数条光轴。</a:t>
            </a:r>
          </a:p>
          <a:p>
            <a:pPr marL="285750" indent="-285750">
              <a:spcBef>
                <a:spcPts val="6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71600" y="4221088"/>
            <a:ext cx="7772400" cy="15609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FF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什么是起偏器？什么是检偏器？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0099FF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重点掌握波片的特性，半波片、四分之一波片对光偏振态改变的性质</a:t>
            </a:r>
            <a:endParaRPr lang="en-US" altLang="zh-CN" sz="2400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0099FF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掌握利用起偏、检偏和波片进行偏振态的测定</a:t>
            </a:r>
          </a:p>
        </p:txBody>
      </p:sp>
    </p:spTree>
    <p:extLst>
      <p:ext uri="{BB962C8B-B14F-4D97-AF65-F5344CB8AC3E}">
        <p14:creationId xmlns:p14="http://schemas.microsoft.com/office/powerpoint/2010/main" val="1051230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37" y="1451517"/>
            <a:ext cx="4286250" cy="17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5"/>
          <p:cNvGrpSpPr>
            <a:grpSpLocks/>
          </p:cNvGrpSpPr>
          <p:nvPr/>
        </p:nvGrpSpPr>
        <p:grpSpPr bwMode="auto">
          <a:xfrm>
            <a:off x="5436096" y="764704"/>
            <a:ext cx="2860675" cy="2701925"/>
            <a:chOff x="5462588" y="268288"/>
            <a:chExt cx="2860391" cy="2701925"/>
          </a:xfrm>
        </p:grpSpPr>
        <p:grpSp>
          <p:nvGrpSpPr>
            <p:cNvPr id="5" name="组合 4"/>
            <p:cNvGrpSpPr>
              <a:grpSpLocks/>
            </p:cNvGrpSpPr>
            <p:nvPr/>
          </p:nvGrpSpPr>
          <p:grpSpPr bwMode="auto">
            <a:xfrm>
              <a:off x="5462588" y="268288"/>
              <a:ext cx="2757379" cy="2701925"/>
              <a:chOff x="5462588" y="268288"/>
              <a:chExt cx="2757379" cy="2701925"/>
            </a:xfrm>
          </p:grpSpPr>
          <p:grpSp>
            <p:nvGrpSpPr>
              <p:cNvPr id="7" name="组合 10"/>
              <p:cNvGrpSpPr>
                <a:grpSpLocks/>
              </p:cNvGrpSpPr>
              <p:nvPr/>
            </p:nvGrpSpPr>
            <p:grpSpPr bwMode="auto">
              <a:xfrm>
                <a:off x="5462588" y="268288"/>
                <a:ext cx="2703512" cy="2701925"/>
                <a:chOff x="4841507" y="269507"/>
                <a:chExt cx="2704299" cy="2701539"/>
              </a:xfrm>
            </p:grpSpPr>
            <p:grpSp>
              <p:nvGrpSpPr>
                <p:cNvPr id="9" name="组合 8"/>
                <p:cNvGrpSpPr>
                  <a:grpSpLocks/>
                </p:cNvGrpSpPr>
                <p:nvPr/>
              </p:nvGrpSpPr>
              <p:grpSpPr bwMode="auto">
                <a:xfrm>
                  <a:off x="4841507" y="269507"/>
                  <a:ext cx="2704299" cy="2701539"/>
                  <a:chOff x="4325151" y="413886"/>
                  <a:chExt cx="2704299" cy="2701539"/>
                </a:xfrm>
              </p:grpSpPr>
              <p:grpSp>
                <p:nvGrpSpPr>
                  <p:cNvPr id="11" name="组合 7"/>
                  <p:cNvGrpSpPr>
                    <a:grpSpLocks/>
                  </p:cNvGrpSpPr>
                  <p:nvPr/>
                </p:nvGrpSpPr>
                <p:grpSpPr bwMode="auto">
                  <a:xfrm>
                    <a:off x="4343400" y="413886"/>
                    <a:ext cx="2686050" cy="2701539"/>
                    <a:chOff x="4343400" y="413886"/>
                    <a:chExt cx="2686050" cy="2701539"/>
                  </a:xfrm>
                </p:grpSpPr>
                <p:pic>
                  <p:nvPicPr>
                    <p:cNvPr id="13" name="Picture 3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343400" y="534150"/>
                      <a:ext cx="2686050" cy="25812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sp>
                  <p:nvSpPr>
                    <p:cNvPr id="14" name="TextBox 6"/>
                    <p:cNvSpPr txBox="1"/>
                    <p:nvPr/>
                  </p:nvSpPr>
                  <p:spPr>
                    <a:xfrm>
                      <a:off x="4436297" y="413886"/>
                      <a:ext cx="404890" cy="36983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>
                      <a:spAutoFit/>
                    </a:bodyPr>
                    <a:lstStyle/>
                    <a:p>
                      <a:pPr eaLnBrk="1" hangingPunct="1">
                        <a:defRPr/>
                      </a:pPr>
                      <a:endParaRPr lang="zh-CN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12" name="Text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5151" y="585491"/>
                    <a:ext cx="3238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70000"/>
                      <a:buFont typeface="Wingdings" panose="05000000000000000000" pitchFamily="2" charset="2"/>
                      <a:buChar char="l"/>
                      <a:defRPr sz="3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l"/>
                      <a:defRPr sz="2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Wingdings" panose="05000000000000000000" pitchFamily="2" charset="2"/>
                      <a:buChar char="l"/>
                      <a:defRPr sz="23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75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80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80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80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80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80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18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endParaRPr lang="zh-CN" altLang="en-US" sz="18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0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5505649" y="1405288"/>
                  <a:ext cx="50532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800" i="1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800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" name="TextBox 2"/>
              <p:cNvSpPr txBox="1"/>
              <p:nvPr/>
            </p:nvSpPr>
            <p:spPr>
              <a:xfrm>
                <a:off x="7908682" y="2600325"/>
                <a:ext cx="311119" cy="369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eaLnBrk="1" hangingPunct="1">
                  <a:defRPr/>
                </a:pP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" name="TextBox 1"/>
            <p:cNvSpPr txBox="1">
              <a:spLocks noChangeArrowheads="1"/>
            </p:cNvSpPr>
            <p:nvPr/>
          </p:nvSpPr>
          <p:spPr bwMode="auto">
            <a:xfrm>
              <a:off x="7912970" y="2518080"/>
              <a:ext cx="41000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sz="18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37816" y="381106"/>
            <a:ext cx="2808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latin typeface="+mj-lt"/>
                <a:ea typeface="黑体" pitchFamily="49" charset="-122"/>
                <a:cs typeface="+mj-cs"/>
              </a:rPr>
              <a:t>偏振光的干涉</a:t>
            </a:r>
          </a:p>
        </p:txBody>
      </p:sp>
      <p:sp>
        <p:nvSpPr>
          <p:cNvPr id="16" name="矩形 15"/>
          <p:cNvSpPr/>
          <p:nvPr/>
        </p:nvSpPr>
        <p:spPr>
          <a:xfrm>
            <a:off x="642983" y="3489624"/>
            <a:ext cx="156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0000FF"/>
              </a:buClr>
              <a:buSzPct val="80000"/>
            </a:pPr>
            <a:r>
              <a:rPr lang="zh-CN" altLang="en-US" dirty="0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叠加后的光强</a:t>
            </a:r>
          </a:p>
        </p:txBody>
      </p:sp>
      <p:graphicFrame>
        <p:nvGraphicFramePr>
          <p:cNvPr id="17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662017"/>
              </p:ext>
            </p:extLst>
          </p:nvPr>
        </p:nvGraphicFramePr>
        <p:xfrm>
          <a:off x="2051790" y="3814966"/>
          <a:ext cx="54848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84" name="Equation" r:id="rId5" imgW="2692080" imgH="444240" progId="Equation.DSMT4">
                  <p:embed/>
                </p:oleObj>
              </mc:Choice>
              <mc:Fallback>
                <p:oleObj name="Equation" r:id="rId5" imgW="2692080" imgH="444240" progId="Equation.DSMT4">
                  <p:embed/>
                  <p:pic>
                    <p:nvPicPr>
                      <p:cNvPr id="9221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90" y="3814966"/>
                        <a:ext cx="5484812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910133" y="4767370"/>
            <a:ext cx="50419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FF"/>
              </a:buClr>
              <a:buSzPct val="80000"/>
            </a:pPr>
            <a:r>
              <a:rPr lang="zh-CN" altLang="en-US" sz="2800" dirty="0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若没有波片，则有</a:t>
            </a:r>
            <a:r>
              <a:rPr lang="el-GR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=0</a:t>
            </a:r>
            <a:r>
              <a:rPr lang="zh-CN" altLang="en-US" sz="2800" dirty="0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</a:p>
        </p:txBody>
      </p:sp>
      <p:graphicFrame>
        <p:nvGraphicFramePr>
          <p:cNvPr id="19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41608"/>
              </p:ext>
            </p:extLst>
          </p:nvPr>
        </p:nvGraphicFramePr>
        <p:xfrm>
          <a:off x="2211388" y="5517232"/>
          <a:ext cx="24574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85" name="Equation" r:id="rId7" imgW="1205977" imgH="253890" progId="Equation.DSMT4">
                  <p:embed/>
                </p:oleObj>
              </mc:Choice>
              <mc:Fallback>
                <p:oleObj name="Equation" r:id="rId7" imgW="1205977" imgH="253890" progId="Equation.DSMT4">
                  <p:embed/>
                  <p:pic>
                    <p:nvPicPr>
                      <p:cNvPr id="1024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388" y="5517232"/>
                        <a:ext cx="24574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4811713" y="5531520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马吕斯定律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white">
          <a:xfrm>
            <a:off x="323527" y="911067"/>
            <a:ext cx="3888433" cy="360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250000"/>
              </a:lnSpc>
            </a:pPr>
            <a:r>
              <a:rPr lang="zh-CN" altLang="en-US" sz="2400" b="0" kern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理解下图的分析步骤</a:t>
            </a:r>
          </a:p>
        </p:txBody>
      </p:sp>
    </p:spTree>
    <p:extLst>
      <p:ext uri="{BB962C8B-B14F-4D97-AF65-F5344CB8AC3E}">
        <p14:creationId xmlns:p14="http://schemas.microsoft.com/office/powerpoint/2010/main" val="3352974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28588" y="387350"/>
            <a:ext cx="21748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FF"/>
              </a:buClr>
              <a:buSzPct val="80000"/>
            </a:pPr>
            <a:r>
              <a:rPr lang="zh-CN" altLang="en-US" sz="2800" dirty="0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有波片时</a:t>
            </a:r>
          </a:p>
        </p:txBody>
      </p:sp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755576" y="1052736"/>
            <a:ext cx="3746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P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偏振轴正交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3527351" y="1079723"/>
            <a:ext cx="862012" cy="45085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040398"/>
              </p:ext>
            </p:extLst>
          </p:nvPr>
        </p:nvGraphicFramePr>
        <p:xfrm>
          <a:off x="2108919" y="1718122"/>
          <a:ext cx="36988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27" name="Equation" r:id="rId3" imgW="1815312" imgH="406224" progId="Equation.DSMT4">
                  <p:embed/>
                </p:oleObj>
              </mc:Choice>
              <mc:Fallback>
                <p:oleObj name="Equation" r:id="rId3" imgW="1815312" imgH="406224" progId="Equation.DSMT4">
                  <p:embed/>
                  <p:pic>
                    <p:nvPicPr>
                      <p:cNvPr id="11274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919" y="1718122"/>
                        <a:ext cx="3698875" cy="812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27584" y="2672433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对于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全波片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 </a:t>
            </a:r>
            <a:r>
              <a:rPr lang="el-GR" altLang="zh-CN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l-GR" altLang="zh-CN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为整数），无论</a:t>
            </a:r>
            <a:r>
              <a:rPr lang="el-GR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α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l-GR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β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的取值如何），均有 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⊥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827584" y="3183276"/>
            <a:ext cx="59176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Clr>
                <a:srgbClr val="0000FF"/>
              </a:buClr>
              <a:buSzPct val="80000"/>
              <a:buNone/>
              <a:defRPr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对于</a:t>
            </a:r>
            <a:r>
              <a:rPr lang="zh-CN" altLang="en-US" sz="1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半波片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l-GR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l-GR" altLang="zh-CN" sz="1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δ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=(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1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m+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l-GR" altLang="zh-CN" sz="1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π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1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为整数），有</a:t>
            </a:r>
          </a:p>
        </p:txBody>
      </p:sp>
      <p:graphicFrame>
        <p:nvGraphicFramePr>
          <p:cNvPr id="9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044493"/>
              </p:ext>
            </p:extLst>
          </p:nvPr>
        </p:nvGraphicFramePr>
        <p:xfrm>
          <a:off x="2451894" y="3717032"/>
          <a:ext cx="44243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28" name="Equation" r:id="rId5" imgW="2171700" imgH="241300" progId="Equation.DSMT4">
                  <p:embed/>
                </p:oleObj>
              </mc:Choice>
              <mc:Fallback>
                <p:oleObj name="Equation" r:id="rId5" imgW="2171700" imgH="241300" progId="Equation.DSMT4">
                  <p:embed/>
                  <p:pic>
                    <p:nvPicPr>
                      <p:cNvPr id="12297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894" y="3717032"/>
                        <a:ext cx="442436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31" y="4164707"/>
            <a:ext cx="87788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22"/>
          <p:cNvSpPr>
            <a:spLocks noChangeArrowheads="1"/>
          </p:cNvSpPr>
          <p:nvPr/>
        </p:nvSpPr>
        <p:spPr bwMode="auto">
          <a:xfrm>
            <a:off x="3147219" y="4517132"/>
            <a:ext cx="557212" cy="184150"/>
          </a:xfrm>
          <a:prstGeom prst="rightArrow">
            <a:avLst>
              <a:gd name="adj1" fmla="val 50000"/>
              <a:gd name="adj2" fmla="val 7564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3782219" y="4352032"/>
            <a:ext cx="29400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最大输出光强</a:t>
            </a: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366713" y="5085184"/>
            <a:ext cx="4243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P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的透光轴平行</a:t>
            </a:r>
          </a:p>
        </p:txBody>
      </p:sp>
      <p:graphicFrame>
        <p:nvGraphicFramePr>
          <p:cNvPr id="14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852414"/>
              </p:ext>
            </p:extLst>
          </p:nvPr>
        </p:nvGraphicFramePr>
        <p:xfrm>
          <a:off x="3147219" y="5681811"/>
          <a:ext cx="398462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29" name="Equation" r:id="rId8" imgW="1954951" imgH="406224" progId="Equation.DSMT4">
                  <p:embed/>
                </p:oleObj>
              </mc:Choice>
              <mc:Fallback>
                <p:oleObj name="Equation" r:id="rId8" imgW="1954951" imgH="406224" progId="Equation.DSMT4">
                  <p:embed/>
                  <p:pic>
                    <p:nvPicPr>
                      <p:cNvPr id="13318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7219" y="5681811"/>
                        <a:ext cx="398462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289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83568" y="836712"/>
            <a:ext cx="3265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球面反射镜</a:t>
            </a: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283190"/>
              </p:ext>
            </p:extLst>
          </p:nvPr>
        </p:nvGraphicFramePr>
        <p:xfrm>
          <a:off x="3615787" y="764628"/>
          <a:ext cx="1632552" cy="1067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99" name="Equation" r:id="rId3" imgW="571500" imgH="368300" progId="Equation.DSMT4">
                  <p:embed/>
                </p:oleObj>
              </mc:Choice>
              <mc:Fallback>
                <p:oleObj name="Equation" r:id="rId3" imgW="571500" imgH="3683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5787" y="764628"/>
                        <a:ext cx="1632552" cy="10674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CAACB12-AB42-4CBE-9D2C-41229B597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378" y="858283"/>
            <a:ext cx="2105025" cy="971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1811CB-3AE3-426A-B8B7-367AD9804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672" y="1948606"/>
            <a:ext cx="2738236" cy="20002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72F1461-3295-4F4F-852E-2223F103C824}"/>
              </a:ext>
            </a:extLst>
          </p:cNvPr>
          <p:cNvSpPr/>
          <p:nvPr/>
        </p:nvSpPr>
        <p:spPr>
          <a:xfrm>
            <a:off x="1200150" y="4065336"/>
            <a:ext cx="7232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只要使</a:t>
            </a:r>
            <a:r>
              <a:rPr lang="en-US" altLang="zh-CN" sz="2400" b="1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400" b="1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 </a:t>
            </a:r>
            <a:r>
              <a:rPr lang="en-US" altLang="zh-CN" sz="2400" b="1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en-US" altLang="zh-CN" sz="2400" b="1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</a:t>
            </a:r>
            <a:r>
              <a:rPr lang="en-US" altLang="zh-CN" sz="2400" b="1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，便可直接得到反射球面的相应公式。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2FE8DD-251B-4B31-9B5A-A949EEECE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155" y="2569027"/>
            <a:ext cx="1708083" cy="9528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4EB9F7-11EA-4DF1-8079-1C62F9AE4E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08" y="4792485"/>
            <a:ext cx="7560840" cy="17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7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2783185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94E921-9BDA-4D09-94DF-CB2927B8AF0D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CN" sz="100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382588" y="260648"/>
            <a:ext cx="829468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Clr>
                <a:srgbClr val="0000FF"/>
              </a:buClr>
              <a:buSzPct val="80000"/>
              <a:buNone/>
              <a:defRPr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对于全波片（ </a:t>
            </a:r>
            <a:r>
              <a:rPr lang="el-GR" altLang="zh-CN" sz="1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sz="1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=2m</a:t>
            </a:r>
            <a:r>
              <a:rPr lang="el-GR" altLang="zh-CN" sz="1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1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为整数），无论</a:t>
            </a:r>
            <a:r>
              <a:rPr lang="el-GR" altLang="zh-CN" sz="1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α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的取值如何），均有 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1800" baseline="-250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//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1800" baseline="-250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spcBef>
                <a:spcPct val="50000"/>
              </a:spcBef>
              <a:buClr>
                <a:srgbClr val="0000FF"/>
              </a:buClr>
              <a:buSzPct val="80000"/>
              <a:buNone/>
              <a:defRPr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对于半波片（</a:t>
            </a:r>
            <a:r>
              <a:rPr lang="el-GR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l-GR" altLang="zh-CN" sz="1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δ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=(</a:t>
            </a:r>
            <a:r>
              <a:rPr lang="en-US" altLang="zh-CN" sz="1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2m+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l-GR" altLang="zh-CN" sz="1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π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1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为整数），有</a:t>
            </a:r>
          </a:p>
        </p:txBody>
      </p:sp>
      <p:graphicFrame>
        <p:nvGraphicFramePr>
          <p:cNvPr id="4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871732"/>
              </p:ext>
            </p:extLst>
          </p:nvPr>
        </p:nvGraphicFramePr>
        <p:xfrm>
          <a:off x="3051969" y="1186271"/>
          <a:ext cx="24828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13" name="Equation" r:id="rId3" imgW="1218671" imgH="253890" progId="Equation.DSMT4">
                  <p:embed/>
                </p:oleObj>
              </mc:Choice>
              <mc:Fallback>
                <p:oleObj name="Equation" r:id="rId3" imgW="1218671" imgH="253890" progId="Equation.DSMT4">
                  <p:embed/>
                  <p:pic>
                    <p:nvPicPr>
                      <p:cNvPr id="1332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1969" y="1186271"/>
                        <a:ext cx="24828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7" y="1608733"/>
            <a:ext cx="87788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2"/>
          <p:cNvSpPr>
            <a:spLocks noChangeArrowheads="1"/>
          </p:cNvSpPr>
          <p:nvPr/>
        </p:nvSpPr>
        <p:spPr bwMode="auto">
          <a:xfrm>
            <a:off x="2777332" y="1959570"/>
            <a:ext cx="557212" cy="184150"/>
          </a:xfrm>
          <a:prstGeom prst="rightArrow">
            <a:avLst>
              <a:gd name="adj1" fmla="val 50000"/>
              <a:gd name="adj2" fmla="val 7564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3408363" y="1888133"/>
            <a:ext cx="23860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最小输出光强</a:t>
            </a:r>
          </a:p>
        </p:txBody>
      </p:sp>
      <p:sp>
        <p:nvSpPr>
          <p:cNvPr id="8" name="矩形 7"/>
          <p:cNvSpPr/>
          <p:nvPr/>
        </p:nvSpPr>
        <p:spPr>
          <a:xfrm>
            <a:off x="5391150" y="1784151"/>
            <a:ext cx="806450" cy="461963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i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</a:t>
            </a:r>
            <a:r>
              <a:rPr lang="en-US" altLang="zh-CN" sz="2400" baseline="-25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//</a:t>
            </a:r>
            <a:r>
              <a:rPr lang="en-US" altLang="zh-CN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=0</a:t>
            </a: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169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7260615-4D1A-4E60-A5A9-B198BD0F7765}" type="slidenum">
              <a:rPr lang="en-US" altLang="zh-CN" smtClean="0"/>
              <a:pPr/>
              <a:t>71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923925" y="687388"/>
            <a:ext cx="69008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例题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线偏振光通过偏振片如图，如要求透射光的振向和入射光的振向垂直，且透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射光强最大，图中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的关系是什么？</a:t>
            </a:r>
            <a:endParaRPr lang="zh-CN" altLang="en-US" sz="2400" dirty="0"/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2084388" y="2122488"/>
            <a:ext cx="4764087" cy="1828800"/>
            <a:chOff x="960" y="1440"/>
            <a:chExt cx="3001" cy="1152"/>
          </a:xfrm>
        </p:grpSpPr>
        <p:grpSp>
          <p:nvGrpSpPr>
            <p:cNvPr id="15372" name="Group 9"/>
            <p:cNvGrpSpPr>
              <a:grpSpLocks/>
            </p:cNvGrpSpPr>
            <p:nvPr/>
          </p:nvGrpSpPr>
          <p:grpSpPr bwMode="auto">
            <a:xfrm>
              <a:off x="960" y="1440"/>
              <a:ext cx="3001" cy="1152"/>
              <a:chOff x="816" y="1488"/>
              <a:chExt cx="3001" cy="1152"/>
            </a:xfrm>
          </p:grpSpPr>
          <p:sp>
            <p:nvSpPr>
              <p:cNvPr id="15375" name="Line 10"/>
              <p:cNvSpPr>
                <a:spLocks noChangeShapeType="1"/>
              </p:cNvSpPr>
              <p:nvPr/>
            </p:nvSpPr>
            <p:spPr bwMode="auto">
              <a:xfrm>
                <a:off x="960" y="2160"/>
                <a:ext cx="625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med" len="sm"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6" name="Line 11"/>
              <p:cNvSpPr>
                <a:spLocks noChangeShapeType="1"/>
              </p:cNvSpPr>
              <p:nvPr/>
            </p:nvSpPr>
            <p:spPr bwMode="auto">
              <a:xfrm>
                <a:off x="1800" y="1855"/>
                <a:ext cx="1" cy="49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7" name="Rectangle 12"/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697" cy="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indent="-34766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indent="-293688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indent="-2921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indent="-315913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kumimoji="1" lang="zh-CN" altLang="en-US" sz="24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入射光</a:t>
                </a:r>
              </a:p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4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    </a:t>
                </a:r>
                <a:r>
                  <a:rPr kumimoji="1" lang="en-US" altLang="zh-CN" sz="2400" b="1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zh-CN" sz="2400" b="1" baseline="-2500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78" name="Rectangle 13"/>
              <p:cNvSpPr>
                <a:spLocks noChangeArrowheads="1"/>
              </p:cNvSpPr>
              <p:nvPr/>
            </p:nvSpPr>
            <p:spPr bwMode="auto">
              <a:xfrm>
                <a:off x="1776" y="153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indent="-34766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indent="-293688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indent="-2921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indent="-315913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P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79" name="Rectangle 14"/>
              <p:cNvSpPr>
                <a:spLocks noChangeArrowheads="1"/>
              </p:cNvSpPr>
              <p:nvPr/>
            </p:nvSpPr>
            <p:spPr bwMode="auto">
              <a:xfrm>
                <a:off x="2736" y="1488"/>
                <a:ext cx="29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indent="-34766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indent="-293688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indent="-2921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indent="-315913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P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380" name="Group 15"/>
              <p:cNvGrpSpPr>
                <a:grpSpLocks/>
              </p:cNvGrpSpPr>
              <p:nvPr/>
            </p:nvGrpSpPr>
            <p:grpSpPr bwMode="auto">
              <a:xfrm>
                <a:off x="1488" y="1824"/>
                <a:ext cx="720" cy="720"/>
                <a:chOff x="1488" y="1872"/>
                <a:chExt cx="720" cy="720"/>
              </a:xfrm>
            </p:grpSpPr>
            <p:sp>
              <p:nvSpPr>
                <p:cNvPr id="15395" name="AutoShape 16"/>
                <p:cNvSpPr>
                  <a:spLocks noChangeArrowheads="1"/>
                </p:cNvSpPr>
                <p:nvPr/>
              </p:nvSpPr>
              <p:spPr bwMode="auto">
                <a:xfrm rot="-855600">
                  <a:off x="1488" y="1872"/>
                  <a:ext cx="720" cy="720"/>
                </a:xfrm>
                <a:prstGeom prst="parallelogram">
                  <a:avLst>
                    <a:gd name="adj" fmla="val 25000"/>
                  </a:avLst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indent="-347663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indent="-293688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indent="-29210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indent="-315913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indent="-3159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indent="-3159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indent="-3159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indent="-3159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396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584" y="2112"/>
                  <a:ext cx="576" cy="192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97" name="Line 18"/>
                <p:cNvSpPr>
                  <a:spLocks noChangeShapeType="1"/>
                </p:cNvSpPr>
                <p:nvPr/>
              </p:nvSpPr>
              <p:spPr bwMode="auto">
                <a:xfrm>
                  <a:off x="1872" y="1872"/>
                  <a:ext cx="0" cy="720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381" name="Group 19"/>
              <p:cNvGrpSpPr>
                <a:grpSpLocks/>
              </p:cNvGrpSpPr>
              <p:nvPr/>
            </p:nvGrpSpPr>
            <p:grpSpPr bwMode="auto">
              <a:xfrm>
                <a:off x="2448" y="1824"/>
                <a:ext cx="720" cy="720"/>
                <a:chOff x="1488" y="1872"/>
                <a:chExt cx="720" cy="720"/>
              </a:xfrm>
            </p:grpSpPr>
            <p:sp>
              <p:nvSpPr>
                <p:cNvPr id="15392" name="AutoShape 20"/>
                <p:cNvSpPr>
                  <a:spLocks noChangeArrowheads="1"/>
                </p:cNvSpPr>
                <p:nvPr/>
              </p:nvSpPr>
              <p:spPr bwMode="auto">
                <a:xfrm rot="-855600">
                  <a:off x="1488" y="1872"/>
                  <a:ext cx="720" cy="720"/>
                </a:xfrm>
                <a:prstGeom prst="parallelogram">
                  <a:avLst>
                    <a:gd name="adj" fmla="val 25000"/>
                  </a:avLst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indent="-347663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indent="-293688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indent="-29210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indent="-315913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indent="-3159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indent="-3159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indent="-3159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indent="-3159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393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1584" y="2112"/>
                  <a:ext cx="576" cy="192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94" name="Line 22"/>
                <p:cNvSpPr>
                  <a:spLocks noChangeShapeType="1"/>
                </p:cNvSpPr>
                <p:nvPr/>
              </p:nvSpPr>
              <p:spPr bwMode="auto">
                <a:xfrm>
                  <a:off x="1872" y="1872"/>
                  <a:ext cx="0" cy="720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5382" name="Line 23"/>
              <p:cNvSpPr>
                <a:spLocks noChangeShapeType="1"/>
              </p:cNvSpPr>
              <p:nvPr/>
            </p:nvSpPr>
            <p:spPr bwMode="auto">
              <a:xfrm>
                <a:off x="2832" y="2160"/>
                <a:ext cx="81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med" len="sm"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3" name="Line 24"/>
              <p:cNvSpPr>
                <a:spLocks noChangeShapeType="1"/>
              </p:cNvSpPr>
              <p:nvPr/>
            </p:nvSpPr>
            <p:spPr bwMode="auto">
              <a:xfrm>
                <a:off x="1872" y="2160"/>
                <a:ext cx="697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med" len="sm"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4" name="Line 25"/>
              <p:cNvSpPr>
                <a:spLocks noChangeShapeType="1"/>
              </p:cNvSpPr>
              <p:nvPr/>
            </p:nvSpPr>
            <p:spPr bwMode="auto">
              <a:xfrm flipV="1">
                <a:off x="1584" y="1776"/>
                <a:ext cx="528" cy="86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5" name="Line 26"/>
              <p:cNvSpPr>
                <a:spLocks noChangeShapeType="1"/>
              </p:cNvSpPr>
              <p:nvPr/>
            </p:nvSpPr>
            <p:spPr bwMode="auto">
              <a:xfrm flipV="1">
                <a:off x="2544" y="1968"/>
                <a:ext cx="528" cy="38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6" name="Arc 27"/>
              <p:cNvSpPr>
                <a:spLocks/>
              </p:cNvSpPr>
              <p:nvPr/>
            </p:nvSpPr>
            <p:spPr bwMode="auto">
              <a:xfrm>
                <a:off x="1872" y="1968"/>
                <a:ext cx="96" cy="48"/>
              </a:xfrm>
              <a:custGeom>
                <a:avLst/>
                <a:gdLst>
                  <a:gd name="T0" fmla="*/ 0 w 21600"/>
                  <a:gd name="T1" fmla="*/ 0 h 21600"/>
                  <a:gd name="T2" fmla="*/ 96 w 21600"/>
                  <a:gd name="T3" fmla="*/ 48 h 21600"/>
                  <a:gd name="T4" fmla="*/ 0 w 21600"/>
                  <a:gd name="T5" fmla="*/ 48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7" name="Arc 28"/>
              <p:cNvSpPr>
                <a:spLocks/>
              </p:cNvSpPr>
              <p:nvPr/>
            </p:nvSpPr>
            <p:spPr bwMode="auto">
              <a:xfrm>
                <a:off x="2832" y="20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96 w 21600"/>
                  <a:gd name="T3" fmla="*/ 96 h 21600"/>
                  <a:gd name="T4" fmla="*/ 0 w 21600"/>
                  <a:gd name="T5" fmla="*/ 9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8" name="Text Box 29"/>
              <p:cNvSpPr txBox="1">
                <a:spLocks noChangeArrowheads="1"/>
              </p:cNvSpPr>
              <p:nvPr/>
            </p:nvSpPr>
            <p:spPr bwMode="auto">
              <a:xfrm>
                <a:off x="2832" y="1776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indent="-34766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indent="-293688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indent="-2921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indent="-315913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b="1">
                    <a:solidFill>
                      <a:srgbClr val="FF00FF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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89" name="Rectangle 30"/>
              <p:cNvSpPr>
                <a:spLocks noChangeArrowheads="1"/>
              </p:cNvSpPr>
              <p:nvPr/>
            </p:nvSpPr>
            <p:spPr bwMode="auto">
              <a:xfrm>
                <a:off x="1824" y="1728"/>
                <a:ext cx="23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indent="-34766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indent="-293688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indent="-2921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indent="-315913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b="1">
                    <a:solidFill>
                      <a:srgbClr val="FF00FF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endPara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15390" name="Rectangle 31"/>
              <p:cNvSpPr>
                <a:spLocks noChangeArrowheads="1"/>
              </p:cNvSpPr>
              <p:nvPr/>
            </p:nvSpPr>
            <p:spPr bwMode="auto">
              <a:xfrm>
                <a:off x="3120" y="1632"/>
                <a:ext cx="697" cy="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indent="-34766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indent="-293688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indent="-2921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indent="-315913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kumimoji="1" lang="zh-CN" altLang="en-US" sz="24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透射光</a:t>
                </a:r>
              </a:p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4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    </a:t>
                </a:r>
                <a:r>
                  <a:rPr kumimoji="1" lang="en-US" altLang="zh-CN" sz="2400" b="1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zh-CN" sz="2400" b="1" baseline="-2500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91" name="Rectangle 32"/>
              <p:cNvSpPr>
                <a:spLocks noChangeArrowheads="1"/>
              </p:cNvSpPr>
              <p:nvPr/>
            </p:nvSpPr>
            <p:spPr bwMode="auto">
              <a:xfrm>
                <a:off x="2193" y="1824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indent="-34766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indent="-293688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indent="-2921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indent="-315913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indent="-31591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b="1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zh-CN" sz="2400" b="1" baseline="-2500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15373" name="Line 33"/>
            <p:cNvSpPr>
              <a:spLocks noChangeShapeType="1"/>
            </p:cNvSpPr>
            <p:nvPr/>
          </p:nvSpPr>
          <p:spPr bwMode="auto">
            <a:xfrm>
              <a:off x="1392" y="2016"/>
              <a:ext cx="0" cy="240"/>
            </a:xfrm>
            <a:prstGeom prst="line">
              <a:avLst/>
            </a:prstGeom>
            <a:noFill/>
            <a:ln w="952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74" name="Line 34"/>
            <p:cNvSpPr>
              <a:spLocks noChangeShapeType="1"/>
            </p:cNvSpPr>
            <p:nvPr/>
          </p:nvSpPr>
          <p:spPr bwMode="auto">
            <a:xfrm>
              <a:off x="1488" y="2016"/>
              <a:ext cx="0" cy="240"/>
            </a:xfrm>
            <a:prstGeom prst="line">
              <a:avLst/>
            </a:prstGeom>
            <a:noFill/>
            <a:ln w="952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747713" y="4641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1673225" y="4406900"/>
          <a:ext cx="2322513" cy="162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94" name="Equation" r:id="rId3" imgW="1638000" imgH="1143000" progId="Equation.DSMT4">
                  <p:embed/>
                </p:oleObj>
              </mc:Choice>
              <mc:Fallback>
                <p:oleObj name="Equation" r:id="rId3" imgW="1638000" imgH="1143000" progId="Equation.DSMT4">
                  <p:embed/>
                  <p:pic>
                    <p:nvPicPr>
                      <p:cNvPr id="32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225" y="4406900"/>
                        <a:ext cx="2322513" cy="162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Rectangle 4"/>
          <p:cNvSpPr>
            <a:spLocks noChangeArrowheads="1"/>
          </p:cNvSpPr>
          <p:nvPr/>
        </p:nvSpPr>
        <p:spPr bwMode="auto">
          <a:xfrm>
            <a:off x="5018088" y="5002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5395913" y="5027613"/>
          <a:ext cx="5842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95" name="Equation" r:id="rId5" imgW="431640" imgH="393480" progId="Equation.DSMT4">
                  <p:embed/>
                </p:oleObj>
              </mc:Choice>
              <mc:Fallback>
                <p:oleObj name="Equation" r:id="rId5" imgW="431640" imgH="393480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913" y="5027613"/>
                        <a:ext cx="5842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1246188" y="6130925"/>
          <a:ext cx="31432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96" name="Equation" r:id="rId7" imgW="2412720" imgH="393480" progId="Equation.DSMT4">
                  <p:embed/>
                </p:oleObj>
              </mc:Choice>
              <mc:Fallback>
                <p:oleObj name="Equation" r:id="rId7" imgW="2412720" imgH="393480" progId="Equation.DSMT4">
                  <p:embed/>
                  <p:pic>
                    <p:nvPicPr>
                      <p:cNvPr id="35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6130925"/>
                        <a:ext cx="31432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5491163" y="6040438"/>
          <a:ext cx="917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97" name="Equation" r:id="rId9" imgW="660113" imgH="393529" progId="Equation.DSMT4">
                  <p:embed/>
                </p:oleObj>
              </mc:Choice>
              <mc:Fallback>
                <p:oleObj name="Equation" r:id="rId9" imgW="660113" imgH="393529" progId="Equation.DSMT4">
                  <p:embed/>
                  <p:pic>
                    <p:nvPicPr>
                      <p:cNvPr id="36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163" y="6040438"/>
                        <a:ext cx="9175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Rectangle 7"/>
          <p:cNvSpPr>
            <a:spLocks noChangeArrowheads="1"/>
          </p:cNvSpPr>
          <p:nvPr/>
        </p:nvSpPr>
        <p:spPr bwMode="auto">
          <a:xfrm>
            <a:off x="0" y="5305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114300" y="338138"/>
            <a:ext cx="7896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kumimoji="1" lang="en-US" altLang="zh-CN" sz="4000" dirty="0">
                <a:latin typeface="黑体" panose="02010609060101010101" pitchFamily="49" charset="-122"/>
                <a:ea typeface="黑体" panose="02010609060101010101" pitchFamily="49" charset="-122"/>
                <a:cs typeface="ˎ̥"/>
              </a:rPr>
              <a:t>8</a:t>
            </a:r>
            <a:r>
              <a:rPr kumimoji="1"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章 光的吸收、色散和散射</a:t>
            </a:r>
          </a:p>
        </p:txBody>
      </p:sp>
      <p:sp>
        <p:nvSpPr>
          <p:cNvPr id="3" name="矩形 2"/>
          <p:cNvSpPr/>
          <p:nvPr/>
        </p:nvSpPr>
        <p:spPr>
          <a:xfrm>
            <a:off x="1043608" y="1412776"/>
            <a:ext cx="66247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什么是光的吸收、色散和散射？</a:t>
            </a:r>
            <a:endParaRPr kumimoji="1"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朗伯定律、比尔定律</a:t>
            </a:r>
            <a:endParaRPr kumimoji="1"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什么是一般吸收与选择吸收？</a:t>
            </a:r>
            <a:endParaRPr kumimoji="1"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为什么我们能看到五彩缤纷的世界？</a:t>
            </a:r>
            <a:endParaRPr kumimoji="1"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吸收光谱</a:t>
            </a:r>
            <a:endParaRPr kumimoji="1"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什么是正常色散与反常色散？</a:t>
            </a:r>
            <a:endParaRPr kumimoji="1"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瑞利散射和米氏散射的特点</a:t>
            </a:r>
            <a:endParaRPr kumimoji="1"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解释正午，早上、晚上的太阳颜色</a:t>
            </a:r>
            <a:endParaRPr kumimoji="1"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为什么蓝天中漂浮着白云？雾是白色的？</a:t>
            </a: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27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304800" y="381000"/>
            <a:ext cx="88392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>
                <a:solidFill>
                  <a:srgbClr val="FF0000"/>
                </a:solidFill>
              </a:rPr>
              <a:t>例</a:t>
            </a:r>
            <a:r>
              <a:rPr kumimoji="1" lang="en-US" altLang="zh-CN" sz="2800">
                <a:solidFill>
                  <a:srgbClr val="FF0000"/>
                </a:solidFill>
              </a:rPr>
              <a:t>1:</a:t>
            </a:r>
            <a:r>
              <a:rPr kumimoji="1" lang="en-US" altLang="zh-CN" sz="2800"/>
              <a:t>   </a:t>
            </a:r>
            <a:r>
              <a:rPr kumimoji="1" lang="zh-CN" altLang="en-US" sz="2800"/>
              <a:t>钠光灯作光源，波长                            ，屏与双缝的距离 </a:t>
            </a:r>
            <a:r>
              <a:rPr kumimoji="1" lang="en-US" altLang="zh-CN" sz="2800" i="1"/>
              <a:t>L</a:t>
            </a:r>
            <a:r>
              <a:rPr kumimoji="1" lang="en-US" altLang="zh-CN" sz="2800"/>
              <a:t>=500 mm ,(1) </a:t>
            </a:r>
            <a:r>
              <a:rPr kumimoji="1" lang="en-US" altLang="zh-CN" sz="2800" i="1"/>
              <a:t>d </a:t>
            </a:r>
            <a:r>
              <a:rPr kumimoji="1" lang="en-US" altLang="zh-CN" sz="2800"/>
              <a:t>= 1.2 mm </a:t>
            </a:r>
            <a:r>
              <a:rPr kumimoji="1" lang="zh-CN" altLang="en-US" sz="2800"/>
              <a:t>和 </a:t>
            </a:r>
            <a:r>
              <a:rPr kumimoji="1" lang="en-US" altLang="zh-CN" sz="2800" i="1"/>
              <a:t>d</a:t>
            </a:r>
            <a:r>
              <a:rPr kumimoji="1" lang="en-US" altLang="zh-CN" sz="2800"/>
              <a:t> = 10 mm , </a:t>
            </a:r>
            <a:r>
              <a:rPr kumimoji="1" lang="zh-CN" altLang="en-US" sz="2800"/>
              <a:t>相邻明条纹间距分别为多大？</a:t>
            </a:r>
            <a:r>
              <a:rPr kumimoji="1" lang="en-US" altLang="zh-CN" sz="2800"/>
              <a:t>(2) </a:t>
            </a:r>
            <a:r>
              <a:rPr kumimoji="1" lang="zh-CN" altLang="en-US" sz="2800"/>
              <a:t>若相邻明条纹的最小分辨距离为 </a:t>
            </a:r>
            <a:r>
              <a:rPr kumimoji="1" lang="en-US" altLang="zh-CN" sz="2800"/>
              <a:t>0.065 mm  ,  </a:t>
            </a:r>
            <a:r>
              <a:rPr kumimoji="1" lang="zh-CN" altLang="en-US" sz="2800"/>
              <a:t>能分辨干涉条纹的双缝间距是多少？</a:t>
            </a:r>
          </a:p>
        </p:txBody>
      </p:sp>
      <p:graphicFrame>
        <p:nvGraphicFramePr>
          <p:cNvPr id="120835" name="Object 3"/>
          <p:cNvGraphicFramePr>
            <a:graphicFrameLocks noChangeAspect="1"/>
          </p:cNvGraphicFramePr>
          <p:nvPr/>
        </p:nvGraphicFramePr>
        <p:xfrm>
          <a:off x="4465638" y="381000"/>
          <a:ext cx="25495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03" name="Equation" r:id="rId3" imgW="927000" imgH="203040" progId="Equation.3">
                  <p:embed/>
                </p:oleObj>
              </mc:Choice>
              <mc:Fallback>
                <p:oleObj name="Equation" r:id="rId3" imgW="927000" imgH="203040" progId="Equation.3">
                  <p:embed/>
                  <p:pic>
                    <p:nvPicPr>
                      <p:cNvPr id="1208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8" y="381000"/>
                        <a:ext cx="25495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288925" y="2200275"/>
            <a:ext cx="66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/>
              <a:t>解</a:t>
            </a:r>
            <a:r>
              <a:rPr kumimoji="1" lang="en-US" altLang="zh-CN" sz="2800"/>
              <a:t>:</a:t>
            </a:r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349250" y="2679700"/>
            <a:ext cx="2719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/>
              <a:t>(1) </a:t>
            </a:r>
            <a:r>
              <a:rPr kumimoji="1" lang="en-US" altLang="zh-CN" sz="2800" i="1"/>
              <a:t>d </a:t>
            </a:r>
            <a:r>
              <a:rPr kumimoji="1" lang="en-US" altLang="zh-CN" sz="2800"/>
              <a:t>= 1.2 mm </a:t>
            </a:r>
          </a:p>
        </p:txBody>
      </p:sp>
      <p:graphicFrame>
        <p:nvGraphicFramePr>
          <p:cNvPr id="120838" name="Object 6"/>
          <p:cNvGraphicFramePr>
            <a:graphicFrameLocks noChangeAspect="1"/>
          </p:cNvGraphicFramePr>
          <p:nvPr/>
        </p:nvGraphicFramePr>
        <p:xfrm>
          <a:off x="2771775" y="2362200"/>
          <a:ext cx="60912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04" name="公式" r:id="rId5" imgW="2577960" imgH="419040" progId="Equation.3">
                  <p:embed/>
                </p:oleObj>
              </mc:Choice>
              <mc:Fallback>
                <p:oleObj name="公式" r:id="rId5" imgW="2577960" imgH="419040" progId="Equation.3">
                  <p:embed/>
                  <p:pic>
                    <p:nvPicPr>
                      <p:cNvPr id="1208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362200"/>
                        <a:ext cx="609123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9" name="Text Box 7"/>
          <p:cNvSpPr txBox="1">
            <a:spLocks noChangeArrowheads="1"/>
          </p:cNvSpPr>
          <p:nvPr/>
        </p:nvSpPr>
        <p:spPr bwMode="auto">
          <a:xfrm>
            <a:off x="762000" y="3657600"/>
            <a:ext cx="274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i="1"/>
              <a:t>d </a:t>
            </a:r>
            <a:r>
              <a:rPr kumimoji="1" lang="en-US" altLang="zh-CN" sz="2800"/>
              <a:t>=10 mm</a:t>
            </a:r>
          </a:p>
        </p:txBody>
      </p:sp>
      <p:graphicFrame>
        <p:nvGraphicFramePr>
          <p:cNvPr id="120840" name="Object 8"/>
          <p:cNvGraphicFramePr>
            <a:graphicFrameLocks noChangeAspect="1"/>
          </p:cNvGraphicFramePr>
          <p:nvPr/>
        </p:nvGraphicFramePr>
        <p:xfrm>
          <a:off x="2717800" y="3429000"/>
          <a:ext cx="62468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05" name="公式" r:id="rId7" imgW="2628720" imgH="419040" progId="Equation.3">
                  <p:embed/>
                </p:oleObj>
              </mc:Choice>
              <mc:Fallback>
                <p:oleObj name="公式" r:id="rId7" imgW="2628720" imgH="419040" progId="Equation.3">
                  <p:embed/>
                  <p:pic>
                    <p:nvPicPr>
                      <p:cNvPr id="12084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3429000"/>
                        <a:ext cx="62468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381000" y="4572000"/>
            <a:ext cx="923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(2)</a:t>
            </a:r>
          </a:p>
        </p:txBody>
      </p:sp>
      <p:graphicFrame>
        <p:nvGraphicFramePr>
          <p:cNvPr id="120842" name="Object 10"/>
          <p:cNvGraphicFramePr>
            <a:graphicFrameLocks noChangeAspect="1"/>
          </p:cNvGraphicFramePr>
          <p:nvPr/>
        </p:nvGraphicFramePr>
        <p:xfrm>
          <a:off x="1082675" y="4616450"/>
          <a:ext cx="27543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06" name="公式" r:id="rId9" imgW="1028520" imgH="203040" progId="Equation.3">
                  <p:embed/>
                </p:oleObj>
              </mc:Choice>
              <mc:Fallback>
                <p:oleObj name="公式" r:id="rId9" imgW="1028520" imgH="203040" progId="Equation.3">
                  <p:embed/>
                  <p:pic>
                    <p:nvPicPr>
                      <p:cNvPr id="12084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4616450"/>
                        <a:ext cx="27543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3" name="Text Box 11"/>
          <p:cNvSpPr txBox="1">
            <a:spLocks noChangeArrowheads="1"/>
          </p:cNvSpPr>
          <p:nvPr/>
        </p:nvSpPr>
        <p:spPr bwMode="auto">
          <a:xfrm>
            <a:off x="3995738" y="4638675"/>
            <a:ext cx="35480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/>
              <a:t>双缝间距  </a:t>
            </a:r>
            <a:r>
              <a:rPr kumimoji="1" lang="en-US" altLang="zh-CN" sz="2800" i="1"/>
              <a:t>d </a:t>
            </a:r>
            <a:r>
              <a:rPr kumimoji="1" lang="zh-CN" altLang="en-US" sz="2800"/>
              <a:t>为：</a:t>
            </a:r>
          </a:p>
        </p:txBody>
      </p:sp>
      <p:graphicFrame>
        <p:nvGraphicFramePr>
          <p:cNvPr id="120844" name="Object 12"/>
          <p:cNvGraphicFramePr>
            <a:graphicFrameLocks noChangeAspect="1"/>
          </p:cNvGraphicFramePr>
          <p:nvPr/>
        </p:nvGraphicFramePr>
        <p:xfrm>
          <a:off x="1071563" y="5257800"/>
          <a:ext cx="685006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07" name="公式" r:id="rId11" imgW="2387520" imgH="419040" progId="Equation.3">
                  <p:embed/>
                </p:oleObj>
              </mc:Choice>
              <mc:Fallback>
                <p:oleObj name="公式" r:id="rId11" imgW="2387520" imgH="419040" progId="Equation.3">
                  <p:embed/>
                  <p:pic>
                    <p:nvPicPr>
                      <p:cNvPr id="1208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5257800"/>
                        <a:ext cx="685006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843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/>
      <p:bldP spid="120836" grpId="0" autoUpdateAnimBg="0"/>
      <p:bldP spid="120837" grpId="0" autoUpdateAnimBg="0"/>
      <p:bldP spid="120839" grpId="0" autoUpdateAnimBg="0"/>
      <p:bldP spid="120841" grpId="0" autoUpdateAnimBg="0"/>
      <p:bldP spid="120843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58" name="Group 2"/>
          <p:cNvGrpSpPr>
            <a:grpSpLocks/>
          </p:cNvGrpSpPr>
          <p:nvPr/>
        </p:nvGrpSpPr>
        <p:grpSpPr bwMode="auto">
          <a:xfrm>
            <a:off x="304800" y="457200"/>
            <a:ext cx="8382000" cy="1552575"/>
            <a:chOff x="192" y="288"/>
            <a:chExt cx="5280" cy="978"/>
          </a:xfrm>
        </p:grpSpPr>
        <p:sp>
          <p:nvSpPr>
            <p:cNvPr id="121859" name="Text Box 3"/>
            <p:cNvSpPr txBox="1">
              <a:spLocks noChangeArrowheads="1"/>
            </p:cNvSpPr>
            <p:nvPr/>
          </p:nvSpPr>
          <p:spPr bwMode="auto">
            <a:xfrm>
              <a:off x="192" y="288"/>
              <a:ext cx="5280" cy="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>
                  <a:solidFill>
                    <a:srgbClr val="FF0000"/>
                  </a:solidFill>
                </a:rPr>
                <a:t>例</a:t>
              </a:r>
              <a:r>
                <a:rPr kumimoji="1" lang="en-US" altLang="zh-CN" sz="2400">
                  <a:solidFill>
                    <a:srgbClr val="FF0000"/>
                  </a:solidFill>
                </a:rPr>
                <a:t>2</a:t>
              </a:r>
              <a:r>
                <a:rPr kumimoji="1" lang="en-US" altLang="zh-CN" sz="2400">
                  <a:solidFill>
                    <a:schemeClr val="accent2"/>
                  </a:solidFill>
                </a:rPr>
                <a:t>:  </a:t>
              </a:r>
              <a:r>
                <a:rPr kumimoji="1" lang="zh-CN" altLang="en-US" sz="2400">
                  <a:solidFill>
                    <a:schemeClr val="accent2"/>
                  </a:solidFill>
                </a:rPr>
                <a:t>杨氏双缝实验中，</a:t>
              </a:r>
              <a:r>
                <a:rPr kumimoji="1" lang="en-US" altLang="zh-CN" sz="2400">
                  <a:solidFill>
                    <a:schemeClr val="accent2"/>
                  </a:solidFill>
                </a:rPr>
                <a:t>P</a:t>
              </a:r>
              <a:r>
                <a:rPr kumimoji="1" lang="zh-CN" altLang="en-US" sz="2400">
                  <a:solidFill>
                    <a:schemeClr val="accent2"/>
                  </a:solidFill>
                </a:rPr>
                <a:t>为屏上第五级亮纹所在位置。现将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>
                  <a:solidFill>
                    <a:schemeClr val="accent2"/>
                  </a:solidFill>
                </a:rPr>
                <a:t>          一 玻璃片插入光源     发出的光束途中，则</a:t>
              </a:r>
              <a:r>
                <a:rPr kumimoji="1" lang="en-US" altLang="zh-CN" sz="2400">
                  <a:solidFill>
                    <a:schemeClr val="accent2"/>
                  </a:solidFill>
                </a:rPr>
                <a:t>P</a:t>
              </a:r>
              <a:r>
                <a:rPr kumimoji="1" lang="zh-CN" altLang="en-US" sz="2400">
                  <a:solidFill>
                    <a:schemeClr val="accent2"/>
                  </a:solidFill>
                </a:rPr>
                <a:t>点变为中央 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>
                  <a:solidFill>
                    <a:schemeClr val="accent2"/>
                  </a:solidFill>
                </a:rPr>
                <a:t>          亮条纹的位置，求玻璃片的厚度。</a:t>
              </a:r>
            </a:p>
          </p:txBody>
        </p:sp>
        <p:graphicFrame>
          <p:nvGraphicFramePr>
            <p:cNvPr id="121860" name="Object 4"/>
            <p:cNvGraphicFramePr>
              <a:graphicFrameLocks noChangeAspect="1"/>
            </p:cNvGraphicFramePr>
            <p:nvPr/>
          </p:nvGraphicFramePr>
          <p:xfrm>
            <a:off x="2322" y="604"/>
            <a:ext cx="300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964" name="公式" r:id="rId3" imgW="190440" imgH="215640" progId="Equation.3">
                    <p:embed/>
                  </p:oleObj>
                </mc:Choice>
                <mc:Fallback>
                  <p:oleObj name="公式" r:id="rId3" imgW="190440" imgH="215640" progId="Equation.3">
                    <p:embed/>
                    <p:pic>
                      <p:nvPicPr>
                        <p:cNvPr id="12186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604"/>
                          <a:ext cx="300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1861" name="Group 5"/>
          <p:cNvGrpSpPr>
            <a:grpSpLocks/>
          </p:cNvGrpSpPr>
          <p:nvPr/>
        </p:nvGrpSpPr>
        <p:grpSpPr bwMode="auto">
          <a:xfrm>
            <a:off x="5983288" y="1798638"/>
            <a:ext cx="2849562" cy="2514600"/>
            <a:chOff x="3530" y="1344"/>
            <a:chExt cx="1795" cy="1584"/>
          </a:xfrm>
        </p:grpSpPr>
        <p:graphicFrame>
          <p:nvGraphicFramePr>
            <p:cNvPr id="121862" name="Object 6"/>
            <p:cNvGraphicFramePr>
              <a:graphicFrameLocks noChangeAspect="1"/>
            </p:cNvGraphicFramePr>
            <p:nvPr/>
          </p:nvGraphicFramePr>
          <p:xfrm>
            <a:off x="3530" y="1939"/>
            <a:ext cx="223" cy="7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965" name="公式" r:id="rId5" imgW="190440" imgH="622080" progId="Equation.3">
                    <p:embed/>
                  </p:oleObj>
                </mc:Choice>
                <mc:Fallback>
                  <p:oleObj name="公式" r:id="rId5" imgW="190440" imgH="622080" progId="Equation.3">
                    <p:embed/>
                    <p:pic>
                      <p:nvPicPr>
                        <p:cNvPr id="1218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0" y="1939"/>
                          <a:ext cx="223" cy="7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863" name="Line 7"/>
            <p:cNvSpPr>
              <a:spLocks noChangeShapeType="1"/>
            </p:cNvSpPr>
            <p:nvPr/>
          </p:nvSpPr>
          <p:spPr bwMode="auto">
            <a:xfrm flipV="1">
              <a:off x="3767" y="1584"/>
              <a:ext cx="1507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64" name="Line 8"/>
            <p:cNvSpPr>
              <a:spLocks noChangeShapeType="1"/>
            </p:cNvSpPr>
            <p:nvPr/>
          </p:nvSpPr>
          <p:spPr bwMode="auto">
            <a:xfrm flipV="1">
              <a:off x="3767" y="1584"/>
              <a:ext cx="1507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65" name="Line 9"/>
            <p:cNvSpPr>
              <a:spLocks noChangeShapeType="1"/>
            </p:cNvSpPr>
            <p:nvPr/>
          </p:nvSpPr>
          <p:spPr bwMode="auto">
            <a:xfrm>
              <a:off x="5274" y="1344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66" name="Text Box 10"/>
            <p:cNvSpPr txBox="1">
              <a:spLocks noChangeArrowheads="1"/>
            </p:cNvSpPr>
            <p:nvPr/>
          </p:nvSpPr>
          <p:spPr bwMode="auto">
            <a:xfrm>
              <a:off x="5059" y="1347"/>
              <a:ext cx="2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/>
                <a:t>P</a:t>
              </a:r>
            </a:p>
          </p:txBody>
        </p:sp>
        <p:sp>
          <p:nvSpPr>
            <p:cNvPr id="121867" name="Rectangle 11"/>
            <p:cNvSpPr>
              <a:spLocks noChangeArrowheads="1"/>
            </p:cNvSpPr>
            <p:nvPr/>
          </p:nvSpPr>
          <p:spPr bwMode="auto">
            <a:xfrm rot="-829218">
              <a:off x="4076" y="1725"/>
              <a:ext cx="194" cy="384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68" name="Oval 12"/>
            <p:cNvSpPr>
              <a:spLocks noChangeArrowheads="1"/>
            </p:cNvSpPr>
            <p:nvPr/>
          </p:nvSpPr>
          <p:spPr bwMode="auto">
            <a:xfrm>
              <a:off x="3718" y="2016"/>
              <a:ext cx="97" cy="96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69" name="Oval 13"/>
            <p:cNvSpPr>
              <a:spLocks noChangeArrowheads="1"/>
            </p:cNvSpPr>
            <p:nvPr/>
          </p:nvSpPr>
          <p:spPr bwMode="auto">
            <a:xfrm>
              <a:off x="3718" y="2448"/>
              <a:ext cx="97" cy="96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1870" name="Text Box 14"/>
          <p:cNvSpPr txBox="1">
            <a:spLocks noChangeArrowheads="1"/>
          </p:cNvSpPr>
          <p:nvPr/>
        </p:nvSpPr>
        <p:spPr bwMode="auto">
          <a:xfrm>
            <a:off x="381000" y="2590800"/>
            <a:ext cx="539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/>
              <a:t>解、没插玻璃片之前二光束的光程差为</a:t>
            </a:r>
          </a:p>
        </p:txBody>
      </p:sp>
      <p:grpSp>
        <p:nvGrpSpPr>
          <p:cNvPr id="121871" name="Group 15"/>
          <p:cNvGrpSpPr>
            <a:grpSpLocks/>
          </p:cNvGrpSpPr>
          <p:nvPr/>
        </p:nvGrpSpPr>
        <p:grpSpPr bwMode="auto">
          <a:xfrm>
            <a:off x="457200" y="2057400"/>
            <a:ext cx="5273675" cy="492125"/>
            <a:chOff x="614" y="1320"/>
            <a:chExt cx="3322" cy="310"/>
          </a:xfrm>
        </p:grpSpPr>
        <p:sp>
          <p:nvSpPr>
            <p:cNvPr id="121872" name="Text Box 16"/>
            <p:cNvSpPr txBox="1">
              <a:spLocks noChangeArrowheads="1"/>
            </p:cNvSpPr>
            <p:nvPr/>
          </p:nvSpPr>
          <p:spPr bwMode="auto">
            <a:xfrm>
              <a:off x="614" y="1331"/>
              <a:ext cx="33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400"/>
                <a:t>已知</a:t>
              </a:r>
              <a:r>
                <a:rPr kumimoji="1" lang="en-US" altLang="zh-CN" sz="2400"/>
                <a:t>:                          </a:t>
              </a:r>
              <a:r>
                <a:rPr kumimoji="1" lang="zh-CN" altLang="en-US" sz="2400"/>
                <a:t>玻璃</a:t>
              </a:r>
            </a:p>
          </p:txBody>
        </p:sp>
        <p:graphicFrame>
          <p:nvGraphicFramePr>
            <p:cNvPr id="121873" name="Object 17"/>
            <p:cNvGraphicFramePr>
              <a:graphicFrameLocks noChangeAspect="1"/>
            </p:cNvGraphicFramePr>
            <p:nvPr/>
          </p:nvGraphicFramePr>
          <p:xfrm>
            <a:off x="1133" y="1320"/>
            <a:ext cx="1095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966" name="公式" r:id="rId7" imgW="711000" imgH="203040" progId="Equation.3">
                    <p:embed/>
                  </p:oleObj>
                </mc:Choice>
                <mc:Fallback>
                  <p:oleObj name="公式" r:id="rId7" imgW="711000" imgH="203040" progId="Equation.3">
                    <p:embed/>
                    <p:pic>
                      <p:nvPicPr>
                        <p:cNvPr id="121873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3" y="1320"/>
                          <a:ext cx="1095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874" name="Object 18"/>
            <p:cNvGraphicFramePr>
              <a:graphicFrameLocks noChangeAspect="1"/>
            </p:cNvGraphicFramePr>
            <p:nvPr/>
          </p:nvGraphicFramePr>
          <p:xfrm>
            <a:off x="2810" y="1322"/>
            <a:ext cx="812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967" name="公式" r:id="rId9" imgW="469800" imgH="177480" progId="Equation.3">
                    <p:embed/>
                  </p:oleObj>
                </mc:Choice>
                <mc:Fallback>
                  <p:oleObj name="公式" r:id="rId9" imgW="469800" imgH="177480" progId="Equation.3">
                    <p:embed/>
                    <p:pic>
                      <p:nvPicPr>
                        <p:cNvPr id="121874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0" y="1322"/>
                          <a:ext cx="812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875" name="Object 19"/>
          <p:cNvGraphicFramePr>
            <a:graphicFrameLocks noChangeAspect="1"/>
          </p:cNvGraphicFramePr>
          <p:nvPr/>
        </p:nvGraphicFramePr>
        <p:xfrm>
          <a:off x="1066800" y="3124200"/>
          <a:ext cx="26400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68" name="公式" r:id="rId11" imgW="990360" imgH="215640" progId="Equation.3">
                  <p:embed/>
                </p:oleObj>
              </mc:Choice>
              <mc:Fallback>
                <p:oleObj name="公式" r:id="rId11" imgW="990360" imgH="215640" progId="Equation.3">
                  <p:embed/>
                  <p:pic>
                    <p:nvPicPr>
                      <p:cNvPr id="12187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124200"/>
                        <a:ext cx="26400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76" name="Object 20"/>
          <p:cNvGraphicFramePr>
            <a:graphicFrameLocks noChangeAspect="1"/>
          </p:cNvGraphicFramePr>
          <p:nvPr/>
        </p:nvGraphicFramePr>
        <p:xfrm>
          <a:off x="7204075" y="2028825"/>
          <a:ext cx="3984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69" name="公式" r:id="rId13" imgW="139680" imgH="215640" progId="Equation.3">
                  <p:embed/>
                </p:oleObj>
              </mc:Choice>
              <mc:Fallback>
                <p:oleObj name="公式" r:id="rId13" imgW="139680" imgH="215640" progId="Equation.3">
                  <p:embed/>
                  <p:pic>
                    <p:nvPicPr>
                      <p:cNvPr id="12187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4075" y="2028825"/>
                        <a:ext cx="39846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77" name="Object 21"/>
          <p:cNvGraphicFramePr>
            <a:graphicFrameLocks noChangeAspect="1"/>
          </p:cNvGraphicFramePr>
          <p:nvPr/>
        </p:nvGraphicFramePr>
        <p:xfrm>
          <a:off x="7086600" y="3124200"/>
          <a:ext cx="36671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0" name="公式" r:id="rId15" imgW="139680" imgH="215640" progId="Equation.3">
                  <p:embed/>
                </p:oleObj>
              </mc:Choice>
              <mc:Fallback>
                <p:oleObj name="公式" r:id="rId15" imgW="139680" imgH="215640" progId="Equation.3">
                  <p:embed/>
                  <p:pic>
                    <p:nvPicPr>
                      <p:cNvPr id="12187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124200"/>
                        <a:ext cx="36671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78" name="Text Box 22"/>
          <p:cNvSpPr txBox="1">
            <a:spLocks noChangeArrowheads="1"/>
          </p:cNvSpPr>
          <p:nvPr/>
        </p:nvSpPr>
        <p:spPr bwMode="auto">
          <a:xfrm>
            <a:off x="914400" y="3657600"/>
            <a:ext cx="447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/>
              <a:t>插玻璃片之后二光束的光程差为</a:t>
            </a:r>
          </a:p>
        </p:txBody>
      </p:sp>
      <p:graphicFrame>
        <p:nvGraphicFramePr>
          <p:cNvPr id="121879" name="Object 23"/>
          <p:cNvGraphicFramePr>
            <a:graphicFrameLocks noChangeAspect="1"/>
          </p:cNvGraphicFramePr>
          <p:nvPr/>
        </p:nvGraphicFramePr>
        <p:xfrm>
          <a:off x="1066800" y="4267200"/>
          <a:ext cx="502920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1" name="公式" r:id="rId17" imgW="2158920" imgH="419040" progId="Equation.3">
                  <p:embed/>
                </p:oleObj>
              </mc:Choice>
              <mc:Fallback>
                <p:oleObj name="公式" r:id="rId17" imgW="2158920" imgH="419040" progId="Equation.3">
                  <p:embed/>
                  <p:pic>
                    <p:nvPicPr>
                      <p:cNvPr id="12187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267200"/>
                        <a:ext cx="5029200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0" name="Object 24"/>
          <p:cNvGraphicFramePr>
            <a:graphicFrameLocks noChangeAspect="1"/>
          </p:cNvGraphicFramePr>
          <p:nvPr/>
        </p:nvGraphicFramePr>
        <p:xfrm>
          <a:off x="1066800" y="5373688"/>
          <a:ext cx="19050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2" name="公式" r:id="rId19" imgW="660240" imgH="177480" progId="Equation.3">
                  <p:embed/>
                </p:oleObj>
              </mc:Choice>
              <mc:Fallback>
                <p:oleObj name="公式" r:id="rId19" imgW="660240" imgH="177480" progId="Equation.3">
                  <p:embed/>
                  <p:pic>
                    <p:nvPicPr>
                      <p:cNvPr id="12188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373688"/>
                        <a:ext cx="190500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1" name="Object 25"/>
          <p:cNvGraphicFramePr>
            <a:graphicFrameLocks noChangeAspect="1"/>
          </p:cNvGraphicFramePr>
          <p:nvPr/>
        </p:nvGraphicFramePr>
        <p:xfrm>
          <a:off x="1143000" y="6019800"/>
          <a:ext cx="35814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3" name="公式" r:id="rId21" imgW="1333440" imgH="215640" progId="Equation.3">
                  <p:embed/>
                </p:oleObj>
              </mc:Choice>
              <mc:Fallback>
                <p:oleObj name="公式" r:id="rId21" imgW="1333440" imgH="215640" progId="Equation.3">
                  <p:embed/>
                  <p:pic>
                    <p:nvPicPr>
                      <p:cNvPr id="12188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6019800"/>
                        <a:ext cx="3581400" cy="574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24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30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2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2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12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12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12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2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12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12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12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70" grpId="0" autoUpdateAnimBg="0"/>
      <p:bldP spid="121878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255588" y="101600"/>
            <a:ext cx="1724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>
                <a:solidFill>
                  <a:srgbClr val="FF0000"/>
                </a:solidFill>
              </a:rPr>
              <a:t>例</a:t>
            </a:r>
            <a:r>
              <a:rPr kumimoji="1" lang="en-US" altLang="zh-CN" sz="2800">
                <a:solidFill>
                  <a:srgbClr val="FF0000"/>
                </a:solidFill>
              </a:rPr>
              <a:t>9</a:t>
            </a:r>
            <a:r>
              <a:rPr kumimoji="1" lang="zh-CN" altLang="en-US" sz="2800">
                <a:solidFill>
                  <a:srgbClr val="FF0000"/>
                </a:solidFill>
              </a:rPr>
              <a:t>：</a:t>
            </a:r>
            <a:endParaRPr kumimoji="1" lang="zh-CN" altLang="en-US" sz="2800"/>
          </a:p>
        </p:txBody>
      </p:sp>
      <p:grpSp>
        <p:nvGrpSpPr>
          <p:cNvPr id="131075" name="Group 3"/>
          <p:cNvGrpSpPr>
            <a:grpSpLocks/>
          </p:cNvGrpSpPr>
          <p:nvPr/>
        </p:nvGrpSpPr>
        <p:grpSpPr bwMode="auto">
          <a:xfrm>
            <a:off x="4078288" y="457200"/>
            <a:ext cx="4837112" cy="2789238"/>
            <a:chOff x="2544" y="336"/>
            <a:chExt cx="3047" cy="1757"/>
          </a:xfrm>
        </p:grpSpPr>
        <p:grpSp>
          <p:nvGrpSpPr>
            <p:cNvPr id="131076" name="Group 4"/>
            <p:cNvGrpSpPr>
              <a:grpSpLocks/>
            </p:cNvGrpSpPr>
            <p:nvPr/>
          </p:nvGrpSpPr>
          <p:grpSpPr bwMode="auto">
            <a:xfrm>
              <a:off x="3697" y="336"/>
              <a:ext cx="672" cy="144"/>
              <a:chOff x="1248" y="1104"/>
              <a:chExt cx="672" cy="144"/>
            </a:xfrm>
          </p:grpSpPr>
          <p:sp>
            <p:nvSpPr>
              <p:cNvPr id="131077" name="Line 5"/>
              <p:cNvSpPr>
                <a:spLocks noChangeShapeType="1"/>
              </p:cNvSpPr>
              <p:nvPr/>
            </p:nvSpPr>
            <p:spPr bwMode="auto">
              <a:xfrm>
                <a:off x="1248" y="1152"/>
                <a:ext cx="67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078" name="Rectangle 6"/>
              <p:cNvSpPr>
                <a:spLocks noChangeArrowheads="1"/>
              </p:cNvSpPr>
              <p:nvPr/>
            </p:nvSpPr>
            <p:spPr bwMode="auto">
              <a:xfrm>
                <a:off x="1248" y="1200"/>
                <a:ext cx="672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33CC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1079" name="Group 7"/>
              <p:cNvGrpSpPr>
                <a:grpSpLocks/>
              </p:cNvGrpSpPr>
              <p:nvPr/>
            </p:nvGrpSpPr>
            <p:grpSpPr bwMode="auto">
              <a:xfrm>
                <a:off x="1715" y="1104"/>
                <a:ext cx="144" cy="96"/>
                <a:chOff x="2976" y="1152"/>
                <a:chExt cx="144" cy="192"/>
              </a:xfrm>
            </p:grpSpPr>
            <p:sp>
              <p:nvSpPr>
                <p:cNvPr id="131080" name="Rectangle 8"/>
                <p:cNvSpPr>
                  <a:spLocks noChangeArrowheads="1"/>
                </p:cNvSpPr>
                <p:nvPr/>
              </p:nvSpPr>
              <p:spPr bwMode="auto">
                <a:xfrm>
                  <a:off x="2976" y="1152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1081" name="Line 9"/>
                <p:cNvSpPr>
                  <a:spLocks noChangeShapeType="1"/>
                </p:cNvSpPr>
                <p:nvPr/>
              </p:nvSpPr>
              <p:spPr bwMode="auto">
                <a:xfrm>
                  <a:off x="3059" y="1200"/>
                  <a:ext cx="0" cy="144"/>
                </a:xfrm>
                <a:prstGeom prst="line">
                  <a:avLst/>
                </a:prstGeom>
                <a:noFill/>
                <a:ln w="539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1082" name="Group 10"/>
              <p:cNvGrpSpPr>
                <a:grpSpLocks/>
              </p:cNvGrpSpPr>
              <p:nvPr/>
            </p:nvGrpSpPr>
            <p:grpSpPr bwMode="auto">
              <a:xfrm>
                <a:off x="1488" y="1104"/>
                <a:ext cx="144" cy="96"/>
                <a:chOff x="3792" y="1872"/>
                <a:chExt cx="144" cy="96"/>
              </a:xfrm>
            </p:grpSpPr>
            <p:sp>
              <p:nvSpPr>
                <p:cNvPr id="131083" name="Rectangle 11"/>
                <p:cNvSpPr>
                  <a:spLocks noChangeArrowheads="1"/>
                </p:cNvSpPr>
                <p:nvPr/>
              </p:nvSpPr>
              <p:spPr bwMode="auto">
                <a:xfrm>
                  <a:off x="3792" y="1872"/>
                  <a:ext cx="144" cy="2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1084" name="Line 12"/>
                <p:cNvSpPr>
                  <a:spLocks noChangeShapeType="1"/>
                </p:cNvSpPr>
                <p:nvPr/>
              </p:nvSpPr>
              <p:spPr bwMode="auto">
                <a:xfrm>
                  <a:off x="3862" y="1896"/>
                  <a:ext cx="0" cy="72"/>
                </a:xfrm>
                <a:prstGeom prst="line">
                  <a:avLst/>
                </a:prstGeom>
                <a:noFill/>
                <a:ln w="539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1085" name="Group 13"/>
              <p:cNvGrpSpPr>
                <a:grpSpLocks/>
              </p:cNvGrpSpPr>
              <p:nvPr/>
            </p:nvGrpSpPr>
            <p:grpSpPr bwMode="auto">
              <a:xfrm>
                <a:off x="1283" y="1104"/>
                <a:ext cx="144" cy="96"/>
                <a:chOff x="3792" y="1872"/>
                <a:chExt cx="144" cy="96"/>
              </a:xfrm>
            </p:grpSpPr>
            <p:sp>
              <p:nvSpPr>
                <p:cNvPr id="131086" name="Rectangle 14"/>
                <p:cNvSpPr>
                  <a:spLocks noChangeArrowheads="1"/>
                </p:cNvSpPr>
                <p:nvPr/>
              </p:nvSpPr>
              <p:spPr bwMode="auto">
                <a:xfrm>
                  <a:off x="3792" y="1872"/>
                  <a:ext cx="144" cy="2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1087" name="Line 15"/>
                <p:cNvSpPr>
                  <a:spLocks noChangeShapeType="1"/>
                </p:cNvSpPr>
                <p:nvPr/>
              </p:nvSpPr>
              <p:spPr bwMode="auto">
                <a:xfrm>
                  <a:off x="3862" y="1896"/>
                  <a:ext cx="0" cy="72"/>
                </a:xfrm>
                <a:prstGeom prst="line">
                  <a:avLst/>
                </a:prstGeom>
                <a:noFill/>
                <a:ln w="539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31088" name="Rectangle 16"/>
            <p:cNvSpPr>
              <a:spLocks noChangeArrowheads="1"/>
            </p:cNvSpPr>
            <p:nvPr/>
          </p:nvSpPr>
          <p:spPr bwMode="auto">
            <a:xfrm>
              <a:off x="5216" y="1070"/>
              <a:ext cx="48" cy="6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33CC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089" name="Freeform 17"/>
            <p:cNvSpPr>
              <a:spLocks/>
            </p:cNvSpPr>
            <p:nvPr/>
          </p:nvSpPr>
          <p:spPr bwMode="auto">
            <a:xfrm>
              <a:off x="3933" y="1248"/>
              <a:ext cx="195" cy="195"/>
            </a:xfrm>
            <a:custGeom>
              <a:avLst/>
              <a:gdLst>
                <a:gd name="T0" fmla="*/ 195 w 195"/>
                <a:gd name="T1" fmla="*/ 0 h 195"/>
                <a:gd name="T2" fmla="*/ 191 w 195"/>
                <a:gd name="T3" fmla="*/ 2 h 195"/>
                <a:gd name="T4" fmla="*/ 0 w 195"/>
                <a:gd name="T5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" h="195">
                  <a:moveTo>
                    <a:pt x="195" y="0"/>
                  </a:moveTo>
                  <a:lnTo>
                    <a:pt x="191" y="2"/>
                  </a:lnTo>
                  <a:lnTo>
                    <a:pt x="0" y="195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090" name="Line 18"/>
            <p:cNvSpPr>
              <a:spLocks noChangeShapeType="1"/>
            </p:cNvSpPr>
            <p:nvPr/>
          </p:nvSpPr>
          <p:spPr bwMode="auto">
            <a:xfrm>
              <a:off x="3309" y="1331"/>
              <a:ext cx="6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091" name="Line 19"/>
            <p:cNvSpPr>
              <a:spLocks noChangeShapeType="1"/>
            </p:cNvSpPr>
            <p:nvPr/>
          </p:nvSpPr>
          <p:spPr bwMode="auto">
            <a:xfrm flipV="1">
              <a:off x="4016" y="493"/>
              <a:ext cx="0" cy="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092" name="Line 20"/>
            <p:cNvSpPr>
              <a:spLocks noChangeShapeType="1"/>
            </p:cNvSpPr>
            <p:nvPr/>
          </p:nvSpPr>
          <p:spPr bwMode="auto">
            <a:xfrm>
              <a:off x="4080" y="1344"/>
              <a:ext cx="11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093" name="Line 21"/>
            <p:cNvSpPr>
              <a:spLocks noChangeShapeType="1"/>
            </p:cNvSpPr>
            <p:nvPr/>
          </p:nvSpPr>
          <p:spPr bwMode="auto">
            <a:xfrm>
              <a:off x="4032" y="1373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094" name="Oval 22"/>
            <p:cNvSpPr>
              <a:spLocks noChangeArrowheads="1"/>
            </p:cNvSpPr>
            <p:nvPr/>
          </p:nvSpPr>
          <p:spPr bwMode="auto">
            <a:xfrm>
              <a:off x="3200" y="1056"/>
              <a:ext cx="96" cy="52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095" name="Freeform 23"/>
            <p:cNvSpPr>
              <a:spLocks/>
            </p:cNvSpPr>
            <p:nvPr/>
          </p:nvSpPr>
          <p:spPr bwMode="auto">
            <a:xfrm>
              <a:off x="2544" y="691"/>
              <a:ext cx="653" cy="1307"/>
            </a:xfrm>
            <a:custGeom>
              <a:avLst/>
              <a:gdLst>
                <a:gd name="T0" fmla="*/ 0 w 653"/>
                <a:gd name="T1" fmla="*/ 320 h 1307"/>
                <a:gd name="T2" fmla="*/ 67 w 653"/>
                <a:gd name="T3" fmla="*/ 747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3" h="1307">
                  <a:moveTo>
                    <a:pt x="0" y="320"/>
                  </a:moveTo>
                  <a:cubicBezTo>
                    <a:pt x="653" y="0"/>
                    <a:pt x="227" y="1307"/>
                    <a:pt x="67" y="74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1096" name="Object 24"/>
            <p:cNvGraphicFramePr>
              <a:graphicFrameLocks noChangeAspect="1"/>
            </p:cNvGraphicFramePr>
            <p:nvPr/>
          </p:nvGraphicFramePr>
          <p:xfrm>
            <a:off x="2624" y="1091"/>
            <a:ext cx="235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730" name="公式" r:id="rId3" imgW="139680" imgH="177480" progId="Equation.3">
                    <p:embed/>
                  </p:oleObj>
                </mc:Choice>
                <mc:Fallback>
                  <p:oleObj name="公式" r:id="rId3" imgW="139680" imgH="177480" progId="Equation.3">
                    <p:embed/>
                    <p:pic>
                      <p:nvPicPr>
                        <p:cNvPr id="131096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4" y="1091"/>
                          <a:ext cx="235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097" name="Object 25"/>
            <p:cNvGraphicFramePr>
              <a:graphicFrameLocks noChangeAspect="1"/>
            </p:cNvGraphicFramePr>
            <p:nvPr/>
          </p:nvGraphicFramePr>
          <p:xfrm>
            <a:off x="3510" y="371"/>
            <a:ext cx="266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731" name="公式" r:id="rId5" imgW="228600" imgH="215640" progId="Equation.3">
                    <p:embed/>
                  </p:oleObj>
                </mc:Choice>
                <mc:Fallback>
                  <p:oleObj name="公式" r:id="rId5" imgW="228600" imgH="215640" progId="Equation.3">
                    <p:embed/>
                    <p:pic>
                      <p:nvPicPr>
                        <p:cNvPr id="131097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0" y="371"/>
                          <a:ext cx="266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098" name="Object 26"/>
            <p:cNvGraphicFramePr>
              <a:graphicFrameLocks noChangeAspect="1"/>
            </p:cNvGraphicFramePr>
            <p:nvPr/>
          </p:nvGraphicFramePr>
          <p:xfrm>
            <a:off x="5312" y="899"/>
            <a:ext cx="279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732" name="公式" r:id="rId7" imgW="241200" imgH="215640" progId="Equation.3">
                    <p:embed/>
                  </p:oleObj>
                </mc:Choice>
                <mc:Fallback>
                  <p:oleObj name="公式" r:id="rId7" imgW="241200" imgH="215640" progId="Equation.3">
                    <p:embed/>
                    <p:pic>
                      <p:nvPicPr>
                        <p:cNvPr id="131098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2" y="899"/>
                          <a:ext cx="279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099" name="Object 27"/>
            <p:cNvGraphicFramePr>
              <a:graphicFrameLocks noChangeAspect="1"/>
            </p:cNvGraphicFramePr>
            <p:nvPr/>
          </p:nvGraphicFramePr>
          <p:xfrm>
            <a:off x="4080" y="768"/>
            <a:ext cx="177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733" name="公式" r:id="rId9" imgW="152280" imgH="164880" progId="Equation.3">
                    <p:embed/>
                  </p:oleObj>
                </mc:Choice>
                <mc:Fallback>
                  <p:oleObj name="公式" r:id="rId9" imgW="152280" imgH="164880" progId="Equation.3">
                    <p:embed/>
                    <p:pic>
                      <p:nvPicPr>
                        <p:cNvPr id="131099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768"/>
                          <a:ext cx="177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100" name="Object 28"/>
            <p:cNvGraphicFramePr>
              <a:graphicFrameLocks noChangeAspect="1"/>
            </p:cNvGraphicFramePr>
            <p:nvPr/>
          </p:nvGraphicFramePr>
          <p:xfrm>
            <a:off x="4527" y="1440"/>
            <a:ext cx="177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734" name="公式" r:id="rId11" imgW="152280" imgH="164880" progId="Equation.3">
                    <p:embed/>
                  </p:oleObj>
                </mc:Choice>
                <mc:Fallback>
                  <p:oleObj name="公式" r:id="rId11" imgW="152280" imgH="164880" progId="Equation.3">
                    <p:embed/>
                    <p:pic>
                      <p:nvPicPr>
                        <p:cNvPr id="13110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7" y="1440"/>
                          <a:ext cx="177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101" name="Rectangle 29"/>
            <p:cNvSpPr>
              <a:spLocks noChangeArrowheads="1"/>
            </p:cNvSpPr>
            <p:nvPr/>
          </p:nvSpPr>
          <p:spPr bwMode="auto">
            <a:xfrm>
              <a:off x="4320" y="1309"/>
              <a:ext cx="52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102" name="Rectangle 30"/>
            <p:cNvSpPr>
              <a:spLocks noChangeArrowheads="1"/>
            </p:cNvSpPr>
            <p:nvPr/>
          </p:nvSpPr>
          <p:spPr bwMode="auto">
            <a:xfrm>
              <a:off x="3959" y="602"/>
              <a:ext cx="95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1103" name="Text Box 31"/>
          <p:cNvSpPr txBox="1">
            <a:spLocks noChangeArrowheads="1"/>
          </p:cNvSpPr>
          <p:nvPr/>
        </p:nvSpPr>
        <p:spPr bwMode="auto">
          <a:xfrm>
            <a:off x="323850" y="476250"/>
            <a:ext cx="5540375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latin typeface="Tahoma" panose="020B0604030504040204" pitchFamily="34" charset="0"/>
              </a:rPr>
              <a:t>在迈克耳孙干涉仪的两臂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Tahoma" panose="020B0604030504040204" pitchFamily="34" charset="0"/>
              </a:rPr>
              <a:t>中分别引入 </a:t>
            </a:r>
            <a:r>
              <a:rPr lang="en-US" altLang="zh-CN" sz="2400">
                <a:latin typeface="Tahoma" panose="020B0604030504040204" pitchFamily="34" charset="0"/>
              </a:rPr>
              <a:t>10  </a:t>
            </a:r>
            <a:r>
              <a:rPr lang="zh-CN" altLang="en-US" sz="2400">
                <a:latin typeface="Tahoma" panose="020B0604030504040204" pitchFamily="34" charset="0"/>
              </a:rPr>
              <a:t>厘米长的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Tahoma" panose="020B0604030504040204" pitchFamily="34" charset="0"/>
              </a:rPr>
              <a:t>玻璃管 </a:t>
            </a:r>
            <a:r>
              <a:rPr lang="en-US" altLang="en-US" sz="2400">
                <a:latin typeface="Tahoma" panose="020B0604030504040204" pitchFamily="34" charset="0"/>
              </a:rPr>
              <a:t>A</a:t>
            </a:r>
            <a:r>
              <a:rPr lang="zh-CN" altLang="en-US" sz="2400">
                <a:latin typeface="Tahoma" panose="020B0604030504040204" pitchFamily="34" charset="0"/>
              </a:rPr>
              <a:t>、</a:t>
            </a:r>
            <a:r>
              <a:rPr lang="en-US" altLang="zh-CN" sz="2400">
                <a:latin typeface="Tahoma" panose="020B0604030504040204" pitchFamily="34" charset="0"/>
              </a:rPr>
              <a:t>B </a:t>
            </a:r>
            <a:r>
              <a:rPr lang="zh-CN" altLang="en-US" sz="2400">
                <a:latin typeface="Tahoma" panose="020B0604030504040204" pitchFamily="34" charset="0"/>
              </a:rPr>
              <a:t>，其中一个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Tahoma" panose="020B0604030504040204" pitchFamily="34" charset="0"/>
              </a:rPr>
              <a:t>抽成真空，另一个在充以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Tahoma" panose="020B0604030504040204" pitchFamily="34" charset="0"/>
              </a:rPr>
              <a:t>一个大气压空气的过程中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Tahoma" panose="020B0604030504040204" pitchFamily="34" charset="0"/>
              </a:rPr>
              <a:t>观察到</a:t>
            </a:r>
            <a:r>
              <a:rPr lang="en-US" altLang="zh-CN" sz="2400">
                <a:latin typeface="Tahoma" panose="020B0604030504040204" pitchFamily="34" charset="0"/>
              </a:rPr>
              <a:t>107.2 </a:t>
            </a:r>
            <a:r>
              <a:rPr lang="zh-CN" altLang="en-US" sz="2400">
                <a:latin typeface="Tahoma" panose="020B0604030504040204" pitchFamily="34" charset="0"/>
              </a:rPr>
              <a:t>条条纹移动，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Tahoma" panose="020B0604030504040204" pitchFamily="34" charset="0"/>
              </a:rPr>
              <a:t>所用波长为</a:t>
            </a:r>
            <a:r>
              <a:rPr lang="en-US" altLang="zh-CN" sz="2400">
                <a:latin typeface="Tahoma" panose="020B0604030504040204" pitchFamily="34" charset="0"/>
              </a:rPr>
              <a:t>546nm</a:t>
            </a:r>
            <a:r>
              <a:rPr lang="zh-CN" altLang="en-US" sz="2400">
                <a:latin typeface="Tahoma" panose="020B0604030504040204" pitchFamily="34" charset="0"/>
              </a:rPr>
              <a:t>。</a:t>
            </a:r>
            <a:r>
              <a:rPr lang="zh-CN" altLang="en-US" sz="2400">
                <a:solidFill>
                  <a:srgbClr val="3333FF"/>
                </a:solidFill>
                <a:latin typeface="Tahoma" panose="020B0604030504040204" pitchFamily="34" charset="0"/>
              </a:rPr>
              <a:t>求空气的折射率</a:t>
            </a:r>
            <a:r>
              <a:rPr lang="zh-CN" altLang="en-US" sz="2400">
                <a:latin typeface="Tahoma" panose="020B0604030504040204" pitchFamily="34" charset="0"/>
              </a:rPr>
              <a:t>？</a:t>
            </a:r>
          </a:p>
        </p:txBody>
      </p:sp>
      <p:graphicFrame>
        <p:nvGraphicFramePr>
          <p:cNvPr id="131104" name="Object 32"/>
          <p:cNvGraphicFramePr>
            <a:graphicFrameLocks noChangeAspect="1"/>
          </p:cNvGraphicFramePr>
          <p:nvPr/>
        </p:nvGraphicFramePr>
        <p:xfrm>
          <a:off x="4495800" y="3657600"/>
          <a:ext cx="3124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35" name="公式" r:id="rId13" imgW="1409400" imgH="203040" progId="Equation.3">
                  <p:embed/>
                </p:oleObj>
              </mc:Choice>
              <mc:Fallback>
                <p:oleObj name="公式" r:id="rId13" imgW="1409400" imgH="203040" progId="Equation.3">
                  <p:embed/>
                  <p:pic>
                    <p:nvPicPr>
                      <p:cNvPr id="13110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657600"/>
                        <a:ext cx="3124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105" name="Text Box 33"/>
          <p:cNvSpPr txBox="1">
            <a:spLocks noChangeArrowheads="1"/>
          </p:cNvSpPr>
          <p:nvPr/>
        </p:nvSpPr>
        <p:spPr bwMode="auto">
          <a:xfrm>
            <a:off x="212725" y="3622675"/>
            <a:ext cx="3503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/>
              <a:t>解：设空气的折射率为 </a:t>
            </a:r>
            <a:r>
              <a:rPr kumimoji="1" lang="en-US" altLang="en-US" sz="2400"/>
              <a:t>n</a:t>
            </a:r>
            <a:endParaRPr kumimoji="1" lang="en-US" altLang="zh-CN" sz="2400"/>
          </a:p>
        </p:txBody>
      </p:sp>
      <p:sp>
        <p:nvSpPr>
          <p:cNvPr id="131106" name="Text Box 34"/>
          <p:cNvSpPr txBox="1">
            <a:spLocks noChangeArrowheads="1"/>
          </p:cNvSpPr>
          <p:nvPr/>
        </p:nvSpPr>
        <p:spPr bwMode="auto">
          <a:xfrm>
            <a:off x="381000" y="4114800"/>
            <a:ext cx="7877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/>
              <a:t>相邻条纹或说条纹移动一条时，对应光程差的变化为一个</a:t>
            </a:r>
          </a:p>
          <a:p>
            <a:r>
              <a:rPr kumimoji="1" lang="zh-CN" altLang="en-US" sz="2400"/>
              <a:t>波长，当观察到</a:t>
            </a:r>
            <a:r>
              <a:rPr kumimoji="1" lang="en-US" altLang="zh-CN" sz="2400"/>
              <a:t>107.2 </a:t>
            </a:r>
            <a:r>
              <a:rPr kumimoji="1" lang="zh-CN" altLang="en-US" sz="2400"/>
              <a:t>条移过时，光程差的改变量满足：</a:t>
            </a:r>
          </a:p>
        </p:txBody>
      </p:sp>
      <p:graphicFrame>
        <p:nvGraphicFramePr>
          <p:cNvPr id="131107" name="Object 35"/>
          <p:cNvGraphicFramePr>
            <a:graphicFrameLocks noChangeAspect="1"/>
          </p:cNvGraphicFramePr>
          <p:nvPr/>
        </p:nvGraphicFramePr>
        <p:xfrm>
          <a:off x="587375" y="5181600"/>
          <a:ext cx="2927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36" name="公式" r:id="rId15" imgW="1320480" imgH="203040" progId="Equation.3">
                  <p:embed/>
                </p:oleObj>
              </mc:Choice>
              <mc:Fallback>
                <p:oleObj name="公式" r:id="rId15" imgW="1320480" imgH="203040" progId="Equation.3">
                  <p:embed/>
                  <p:pic>
                    <p:nvPicPr>
                      <p:cNvPr id="13110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5181600"/>
                        <a:ext cx="29273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108" name="Object 36"/>
          <p:cNvGraphicFramePr>
            <a:graphicFrameLocks noChangeAspect="1"/>
          </p:cNvGraphicFramePr>
          <p:nvPr/>
        </p:nvGraphicFramePr>
        <p:xfrm>
          <a:off x="630238" y="5624513"/>
          <a:ext cx="413702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37" name="公式" r:id="rId17" imgW="1866600" imgH="406080" progId="Equation.3">
                  <p:embed/>
                </p:oleObj>
              </mc:Choice>
              <mc:Fallback>
                <p:oleObj name="公式" r:id="rId17" imgW="1866600" imgH="406080" progId="Equation.3">
                  <p:embed/>
                  <p:pic>
                    <p:nvPicPr>
                      <p:cNvPr id="131108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5624513"/>
                        <a:ext cx="4137025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109" name="Text Box 37"/>
          <p:cNvSpPr txBox="1">
            <a:spLocks noChangeArrowheads="1"/>
          </p:cNvSpPr>
          <p:nvPr/>
        </p:nvSpPr>
        <p:spPr bwMode="auto">
          <a:xfrm>
            <a:off x="5334000" y="4940300"/>
            <a:ext cx="3605213" cy="167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latin typeface="Tahoma" panose="020B0604030504040204" pitchFamily="34" charset="0"/>
              </a:rPr>
              <a:t>迈克耳孙干涉仪的两臂中</a:t>
            </a:r>
          </a:p>
          <a:p>
            <a:r>
              <a:rPr lang="zh-CN" altLang="en-US" sz="2400">
                <a:latin typeface="Tahoma" panose="020B0604030504040204" pitchFamily="34" charset="0"/>
              </a:rPr>
              <a:t>便于插放待测样品，由条</a:t>
            </a:r>
          </a:p>
          <a:p>
            <a:r>
              <a:rPr lang="zh-CN" altLang="en-US" sz="2400">
                <a:latin typeface="Tahoma" panose="020B0604030504040204" pitchFamily="34" charset="0"/>
              </a:rPr>
              <a:t>纹的变化测量有关参数</a:t>
            </a:r>
            <a:r>
              <a:rPr lang="zh-CN" altLang="en-US" sz="2800">
                <a:latin typeface="Tahoma" panose="020B0604030504040204" pitchFamily="34" charset="0"/>
              </a:rPr>
              <a:t>。</a:t>
            </a:r>
          </a:p>
          <a:p>
            <a:r>
              <a:rPr lang="zh-CN" altLang="en-US" sz="2800">
                <a:solidFill>
                  <a:srgbClr val="FF3300"/>
                </a:solidFill>
                <a:latin typeface="Tahoma" panose="020B0604030504040204" pitchFamily="34" charset="0"/>
              </a:rPr>
              <a:t>精度高</a:t>
            </a:r>
            <a:r>
              <a:rPr lang="zh-CN" altLang="en-US" sz="2800">
                <a:latin typeface="Tahoma" panose="020B0604030504040204" pitchFamily="34" charset="0"/>
              </a:rPr>
              <a:t>。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92542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3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3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3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1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1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4" grpId="0" autoUpdateAnimBg="0"/>
      <p:bldP spid="131103" grpId="0" autoUpdateAnimBg="0"/>
      <p:bldP spid="131105" grpId="0" autoUpdateAnimBg="0"/>
      <p:bldP spid="131106" grpId="0" autoUpdateAnimBg="0"/>
      <p:bldP spid="131109" grpId="0" animBg="1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250825" y="260350"/>
            <a:ext cx="1368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例</a:t>
            </a:r>
            <a:r>
              <a:rPr lang="en-US" altLang="zh-CN" sz="2800">
                <a:solidFill>
                  <a:srgbClr val="FF0000"/>
                </a:solidFill>
              </a:rPr>
              <a:t>10</a:t>
            </a:r>
            <a:r>
              <a:rPr lang="zh-CN" altLang="en-US" sz="2800">
                <a:solidFill>
                  <a:srgbClr val="FF0000"/>
                </a:solidFill>
              </a:rPr>
              <a:t>：</a:t>
            </a:r>
            <a:endParaRPr lang="zh-CN" altLang="en-US"/>
          </a:p>
        </p:txBody>
      </p:sp>
      <p:sp>
        <p:nvSpPr>
          <p:cNvPr id="132101" name="Text Box 5"/>
          <p:cNvSpPr txBox="1">
            <a:spLocks noChangeArrowheads="1"/>
          </p:cNvSpPr>
          <p:nvPr/>
        </p:nvSpPr>
        <p:spPr bwMode="auto">
          <a:xfrm>
            <a:off x="468313" y="692150"/>
            <a:ext cx="80645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6334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12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92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Times New Roman" panose="02020603050405020304" pitchFamily="18" charset="0"/>
              </a:rPr>
              <a:t>扬氏装置中，若已知波长为</a:t>
            </a:r>
            <a:r>
              <a:rPr lang="en-US" altLang="zh-CN" sz="2400">
                <a:latin typeface="Times New Roman" panose="02020603050405020304" pitchFamily="18" charset="0"/>
              </a:rPr>
              <a:t>589nm</a:t>
            </a:r>
            <a:r>
              <a:rPr lang="zh-CN" altLang="en-US" sz="2400">
                <a:latin typeface="Times New Roman" panose="02020603050405020304" pitchFamily="18" charset="0"/>
              </a:rPr>
              <a:t>在远处的光屏上形成角宽度为 </a:t>
            </a:r>
            <a:r>
              <a:rPr lang="en-US" altLang="zh-CN" sz="2400">
                <a:latin typeface="Times New Roman" panose="02020603050405020304" pitchFamily="18" charset="0"/>
              </a:rPr>
              <a:t>0.02</a:t>
            </a:r>
            <a:r>
              <a:rPr lang="en-US" altLang="zh-CN" sz="2400" baseline="30000">
                <a:latin typeface="Times New Roman" panose="02020603050405020304" pitchFamily="18" charset="0"/>
              </a:rPr>
              <a:t>0 </a:t>
            </a:r>
            <a:r>
              <a:rPr lang="zh-CN" altLang="en-US" sz="2400">
                <a:latin typeface="Times New Roman" panose="02020603050405020304" pitchFamily="18" charset="0"/>
              </a:rPr>
              <a:t>的暗纹</a:t>
            </a:r>
            <a:r>
              <a:rPr lang="en-US" altLang="zh-CN" sz="2400">
                <a:latin typeface="Times New Roman" panose="02020603050405020304" pitchFamily="18" charset="0"/>
              </a:rPr>
              <a:t>. </a:t>
            </a:r>
            <a:r>
              <a:rPr lang="zh-CN" altLang="en-US" sz="2400">
                <a:latin typeface="Times New Roman" panose="02020603050405020304" pitchFamily="18" charset="0"/>
              </a:rPr>
              <a:t>若将整个装置浸入水中，求双缝间距和条纹的角宽度</a:t>
            </a:r>
            <a:r>
              <a:rPr lang="en-US" altLang="zh-CN" sz="2400">
                <a:latin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468313" y="2117725"/>
            <a:ext cx="18716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提示：</a:t>
            </a:r>
            <a:endParaRPr lang="zh-CN" altLang="en-US"/>
          </a:p>
        </p:txBody>
      </p:sp>
      <p:sp>
        <p:nvSpPr>
          <p:cNvPr id="132108" name="Text Box 12"/>
          <p:cNvSpPr txBox="1">
            <a:spLocks noChangeArrowheads="1"/>
          </p:cNvSpPr>
          <p:nvPr/>
        </p:nvSpPr>
        <p:spPr bwMode="auto">
          <a:xfrm>
            <a:off x="755650" y="2924175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空气中：</a:t>
            </a:r>
          </a:p>
        </p:txBody>
      </p:sp>
      <p:sp>
        <p:nvSpPr>
          <p:cNvPr id="132109" name="Text Box 13"/>
          <p:cNvSpPr txBox="1">
            <a:spLocks noChangeArrowheads="1"/>
          </p:cNvSpPr>
          <p:nvPr/>
        </p:nvSpPr>
        <p:spPr bwMode="auto">
          <a:xfrm>
            <a:off x="900113" y="3763963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zh-CN" altLang="en-US" sz="2400"/>
              <a:t>水中：</a:t>
            </a:r>
            <a:endParaRPr lang="zh-CN" altLang="en-US"/>
          </a:p>
        </p:txBody>
      </p:sp>
      <p:graphicFrame>
        <p:nvGraphicFramePr>
          <p:cNvPr id="132111" name="Object 15"/>
          <p:cNvGraphicFramePr>
            <a:graphicFrameLocks noChangeAspect="1"/>
          </p:cNvGraphicFramePr>
          <p:nvPr/>
        </p:nvGraphicFramePr>
        <p:xfrm>
          <a:off x="4608513" y="2940050"/>
          <a:ext cx="19081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2" name="公式" r:id="rId3" imgW="799920" imgH="190440" progId="Equation.3">
                  <p:embed/>
                </p:oleObj>
              </mc:Choice>
              <mc:Fallback>
                <p:oleObj name="公式" r:id="rId3" imgW="799920" imgH="190440" progId="Equation.3">
                  <p:embed/>
                  <p:pic>
                    <p:nvPicPr>
                      <p:cNvPr id="13211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2940050"/>
                        <a:ext cx="19081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12" name="Object 16"/>
          <p:cNvGraphicFramePr>
            <a:graphicFrameLocks noChangeAspect="1"/>
          </p:cNvGraphicFramePr>
          <p:nvPr/>
        </p:nvGraphicFramePr>
        <p:xfrm>
          <a:off x="4572000" y="3500438"/>
          <a:ext cx="1970088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3" name="公式" r:id="rId5" imgW="825480" imgH="406080" progId="Equation.3">
                  <p:embed/>
                </p:oleObj>
              </mc:Choice>
              <mc:Fallback>
                <p:oleObj name="公式" r:id="rId5" imgW="825480" imgH="406080" progId="Equation.3">
                  <p:embed/>
                  <p:pic>
                    <p:nvPicPr>
                      <p:cNvPr id="13211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500438"/>
                        <a:ext cx="1970088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158854"/>
              </p:ext>
            </p:extLst>
          </p:nvPr>
        </p:nvGraphicFramePr>
        <p:xfrm>
          <a:off x="2185017" y="2849191"/>
          <a:ext cx="2351408" cy="522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4" name="Equation" r:id="rId7" imgW="799920" imgH="177480" progId="Equation.DSMT4">
                  <p:embed/>
                </p:oleObj>
              </mc:Choice>
              <mc:Fallback>
                <p:oleObj name="Equation" r:id="rId7" imgW="7999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5017" y="2849191"/>
                        <a:ext cx="2351408" cy="522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785008"/>
              </p:ext>
            </p:extLst>
          </p:nvPr>
        </p:nvGraphicFramePr>
        <p:xfrm>
          <a:off x="2000250" y="3422650"/>
          <a:ext cx="2500313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5" name="Equation" r:id="rId9" imgW="850680" imgH="393480" progId="Equation.DSMT4">
                  <p:embed/>
                </p:oleObj>
              </mc:Choice>
              <mc:Fallback>
                <p:oleObj name="Equation" r:id="rId9" imgW="85068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00250" y="3422650"/>
                        <a:ext cx="2500313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939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3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3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0" grpId="0" autoUpdateAnimBg="0"/>
      <p:bldP spid="132101" grpId="0" autoUpdateAnimBg="0"/>
      <p:bldP spid="132102" grpId="0" autoUpdateAnimBg="0"/>
      <p:bldP spid="132108" grpId="0"/>
      <p:bldP spid="13210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38" name="Group 6"/>
          <p:cNvGrpSpPr>
            <a:grpSpLocks/>
          </p:cNvGrpSpPr>
          <p:nvPr/>
        </p:nvGrpSpPr>
        <p:grpSpPr bwMode="auto">
          <a:xfrm>
            <a:off x="615950" y="3314700"/>
            <a:ext cx="3124200" cy="320675"/>
            <a:chOff x="3408" y="1776"/>
            <a:chExt cx="1872" cy="192"/>
          </a:xfrm>
        </p:grpSpPr>
        <p:sp>
          <p:nvSpPr>
            <p:cNvPr id="146439" name="Arc 7"/>
            <p:cNvSpPr>
              <a:spLocks/>
            </p:cNvSpPr>
            <p:nvPr/>
          </p:nvSpPr>
          <p:spPr bwMode="auto">
            <a:xfrm rot="16234720" flipV="1">
              <a:off x="4525" y="1811"/>
              <a:ext cx="69" cy="191"/>
            </a:xfrm>
            <a:custGeom>
              <a:avLst/>
              <a:gdLst>
                <a:gd name="G0" fmla="+- 8185 0 0"/>
                <a:gd name="G1" fmla="+- 21600 0 0"/>
                <a:gd name="G2" fmla="+- 21600 0 0"/>
                <a:gd name="T0" fmla="*/ 8185 w 29785"/>
                <a:gd name="T1" fmla="*/ 0 h 43200"/>
                <a:gd name="T2" fmla="*/ 0 w 29785"/>
                <a:gd name="T3" fmla="*/ 41589 h 43200"/>
                <a:gd name="T4" fmla="*/ 8185 w 2978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785" h="43200" fill="none" extrusionOk="0">
                  <a:moveTo>
                    <a:pt x="8184" y="0"/>
                  </a:moveTo>
                  <a:cubicBezTo>
                    <a:pt x="20114" y="0"/>
                    <a:pt x="29785" y="9670"/>
                    <a:pt x="29785" y="21600"/>
                  </a:cubicBezTo>
                  <a:cubicBezTo>
                    <a:pt x="29785" y="33529"/>
                    <a:pt x="20114" y="43200"/>
                    <a:pt x="8185" y="43200"/>
                  </a:cubicBezTo>
                  <a:cubicBezTo>
                    <a:pt x="5377" y="43200"/>
                    <a:pt x="2597" y="42652"/>
                    <a:pt x="-1" y="41589"/>
                  </a:cubicBezTo>
                </a:path>
                <a:path w="29785" h="43200" stroke="0" extrusionOk="0">
                  <a:moveTo>
                    <a:pt x="8184" y="0"/>
                  </a:moveTo>
                  <a:cubicBezTo>
                    <a:pt x="20114" y="0"/>
                    <a:pt x="29785" y="9670"/>
                    <a:pt x="29785" y="21600"/>
                  </a:cubicBezTo>
                  <a:cubicBezTo>
                    <a:pt x="29785" y="33529"/>
                    <a:pt x="20114" y="43200"/>
                    <a:pt x="8185" y="43200"/>
                  </a:cubicBezTo>
                  <a:cubicBezTo>
                    <a:pt x="5377" y="43200"/>
                    <a:pt x="2597" y="42652"/>
                    <a:pt x="-1" y="41589"/>
                  </a:cubicBezTo>
                  <a:lnTo>
                    <a:pt x="8185" y="21600"/>
                  </a:lnTo>
                  <a:close/>
                </a:path>
              </a:pathLst>
            </a:custGeom>
            <a:solidFill>
              <a:schemeClr val="hlink"/>
            </a:solidFill>
            <a:ln w="381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40" name="Rectangle 8"/>
            <p:cNvSpPr>
              <a:spLocks noChangeArrowheads="1"/>
            </p:cNvSpPr>
            <p:nvPr/>
          </p:nvSpPr>
          <p:spPr bwMode="auto">
            <a:xfrm rot="-324336">
              <a:off x="3408" y="1776"/>
              <a:ext cx="1872" cy="48"/>
            </a:xfrm>
            <a:prstGeom prst="rec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41" name="Rectangle 9"/>
            <p:cNvSpPr>
              <a:spLocks noChangeArrowheads="1"/>
            </p:cNvSpPr>
            <p:nvPr/>
          </p:nvSpPr>
          <p:spPr bwMode="auto">
            <a:xfrm>
              <a:off x="3408" y="1920"/>
              <a:ext cx="1872" cy="48"/>
            </a:xfrm>
            <a:prstGeom prst="rec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6442" name="Group 10"/>
          <p:cNvGrpSpPr>
            <a:grpSpLocks/>
          </p:cNvGrpSpPr>
          <p:nvPr/>
        </p:nvGrpSpPr>
        <p:grpSpPr bwMode="auto">
          <a:xfrm>
            <a:off x="692150" y="2628900"/>
            <a:ext cx="2668588" cy="838200"/>
            <a:chOff x="3456" y="1008"/>
            <a:chExt cx="1681" cy="808"/>
          </a:xfrm>
        </p:grpSpPr>
        <p:sp>
          <p:nvSpPr>
            <p:cNvPr id="146443" name="Line 11"/>
            <p:cNvSpPr>
              <a:spLocks noChangeShapeType="1"/>
            </p:cNvSpPr>
            <p:nvPr/>
          </p:nvSpPr>
          <p:spPr bwMode="auto">
            <a:xfrm>
              <a:off x="3456" y="1008"/>
              <a:ext cx="1" cy="808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44" name="Line 12"/>
            <p:cNvSpPr>
              <a:spLocks noChangeShapeType="1"/>
            </p:cNvSpPr>
            <p:nvPr/>
          </p:nvSpPr>
          <p:spPr bwMode="auto">
            <a:xfrm>
              <a:off x="3984" y="1008"/>
              <a:ext cx="1" cy="758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45" name="Line 13"/>
            <p:cNvSpPr>
              <a:spLocks noChangeShapeType="1"/>
            </p:cNvSpPr>
            <p:nvPr/>
          </p:nvSpPr>
          <p:spPr bwMode="auto">
            <a:xfrm>
              <a:off x="4272" y="1008"/>
              <a:ext cx="1" cy="707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46" name="Line 14"/>
            <p:cNvSpPr>
              <a:spLocks noChangeShapeType="1"/>
            </p:cNvSpPr>
            <p:nvPr/>
          </p:nvSpPr>
          <p:spPr bwMode="auto">
            <a:xfrm>
              <a:off x="4560" y="1008"/>
              <a:ext cx="1" cy="707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47" name="Line 15"/>
            <p:cNvSpPr>
              <a:spLocks noChangeShapeType="1"/>
            </p:cNvSpPr>
            <p:nvPr/>
          </p:nvSpPr>
          <p:spPr bwMode="auto">
            <a:xfrm>
              <a:off x="4848" y="1008"/>
              <a:ext cx="1" cy="657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48" name="Line 16"/>
            <p:cNvSpPr>
              <a:spLocks noChangeShapeType="1"/>
            </p:cNvSpPr>
            <p:nvPr/>
          </p:nvSpPr>
          <p:spPr bwMode="auto">
            <a:xfrm>
              <a:off x="5136" y="1008"/>
              <a:ext cx="1" cy="657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49" name="Line 17"/>
            <p:cNvSpPr>
              <a:spLocks noChangeShapeType="1"/>
            </p:cNvSpPr>
            <p:nvPr/>
          </p:nvSpPr>
          <p:spPr bwMode="auto">
            <a:xfrm>
              <a:off x="3744" y="1008"/>
              <a:ext cx="1" cy="758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6450" name="Rectangle 18"/>
          <p:cNvSpPr>
            <a:spLocks noChangeArrowheads="1"/>
          </p:cNvSpPr>
          <p:nvPr/>
        </p:nvSpPr>
        <p:spPr bwMode="auto">
          <a:xfrm>
            <a:off x="323850" y="620713"/>
            <a:ext cx="42687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>
                <a:solidFill>
                  <a:srgbClr val="0000FF"/>
                </a:solidFill>
              </a:rPr>
              <a:t>检查光学平面的缺陷</a:t>
            </a:r>
            <a:endParaRPr lang="zh-CN" altLang="en-US" b="0">
              <a:solidFill>
                <a:srgbClr val="0000FF"/>
              </a:solidFill>
            </a:endParaRPr>
          </a:p>
        </p:txBody>
      </p:sp>
      <p:grpSp>
        <p:nvGrpSpPr>
          <p:cNvPr id="146451" name="Group 19"/>
          <p:cNvGrpSpPr>
            <a:grpSpLocks/>
          </p:cNvGrpSpPr>
          <p:nvPr/>
        </p:nvGrpSpPr>
        <p:grpSpPr bwMode="auto">
          <a:xfrm>
            <a:off x="1258888" y="3716338"/>
            <a:ext cx="1898650" cy="762000"/>
            <a:chOff x="3408" y="2016"/>
            <a:chExt cx="1824" cy="960"/>
          </a:xfrm>
        </p:grpSpPr>
        <p:sp>
          <p:nvSpPr>
            <p:cNvPr id="146452" name="Rectangle 20"/>
            <p:cNvSpPr>
              <a:spLocks noChangeArrowheads="1"/>
            </p:cNvSpPr>
            <p:nvPr/>
          </p:nvSpPr>
          <p:spPr bwMode="auto">
            <a:xfrm flipH="1">
              <a:off x="3408" y="2016"/>
              <a:ext cx="96" cy="96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6453" name="Group 21"/>
            <p:cNvGrpSpPr>
              <a:grpSpLocks/>
            </p:cNvGrpSpPr>
            <p:nvPr/>
          </p:nvGrpSpPr>
          <p:grpSpPr bwMode="auto">
            <a:xfrm>
              <a:off x="4460" y="2016"/>
              <a:ext cx="340" cy="950"/>
              <a:chOff x="3260" y="2477"/>
              <a:chExt cx="340" cy="950"/>
            </a:xfrm>
          </p:grpSpPr>
          <p:sp>
            <p:nvSpPr>
              <p:cNvPr id="146454" name="AutoShape 22"/>
              <p:cNvSpPr>
                <a:spLocks noChangeArrowheads="1"/>
              </p:cNvSpPr>
              <p:nvPr/>
            </p:nvSpPr>
            <p:spPr bwMode="auto">
              <a:xfrm rot="5625710">
                <a:off x="3213" y="2783"/>
                <a:ext cx="433" cy="340"/>
              </a:xfrm>
              <a:custGeom>
                <a:avLst/>
                <a:gdLst>
                  <a:gd name="G0" fmla="+- 4395 0 0"/>
                  <a:gd name="G1" fmla="+- 10428621 0 0"/>
                  <a:gd name="G2" fmla="+- 0 0 10428621"/>
                  <a:gd name="T0" fmla="*/ 0 256 1"/>
                  <a:gd name="T1" fmla="*/ 180 256 1"/>
                  <a:gd name="G3" fmla="+- 10428621 T0 T1"/>
                  <a:gd name="T2" fmla="*/ 0 256 1"/>
                  <a:gd name="T3" fmla="*/ 90 256 1"/>
                  <a:gd name="G4" fmla="+- 10428621 T2 T3"/>
                  <a:gd name="G5" fmla="*/ G4 2 1"/>
                  <a:gd name="T4" fmla="*/ 90 256 1"/>
                  <a:gd name="T5" fmla="*/ 0 256 1"/>
                  <a:gd name="G6" fmla="+- 10428621 T4 T5"/>
                  <a:gd name="G7" fmla="*/ G6 2 1"/>
                  <a:gd name="G8" fmla="abs 10428621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395"/>
                  <a:gd name="G18" fmla="*/ 4395 1 2"/>
                  <a:gd name="G19" fmla="+- G18 5400 0"/>
                  <a:gd name="G20" fmla="cos G19 10428621"/>
                  <a:gd name="G21" fmla="sin G19 10428621"/>
                  <a:gd name="G22" fmla="+- G20 10800 0"/>
                  <a:gd name="G23" fmla="+- G21 10800 0"/>
                  <a:gd name="G24" fmla="+- 10800 0 G20"/>
                  <a:gd name="G25" fmla="+- 4395 10800 0"/>
                  <a:gd name="G26" fmla="?: G9 G17 G25"/>
                  <a:gd name="G27" fmla="?: G9 0 21600"/>
                  <a:gd name="G28" fmla="cos 10800 10428621"/>
                  <a:gd name="G29" fmla="sin 10800 10428621"/>
                  <a:gd name="G30" fmla="sin 4395 10428621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0428621 G34 0"/>
                  <a:gd name="G36" fmla="?: G6 G35 G31"/>
                  <a:gd name="G37" fmla="+- 21600 0 G36"/>
                  <a:gd name="G38" fmla="?: G4 0 G33"/>
                  <a:gd name="G39" fmla="?: 10428621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3700 w 21600"/>
                  <a:gd name="T15" fmla="*/ 13507 h 21600"/>
                  <a:gd name="T16" fmla="*/ 10800 w 21600"/>
                  <a:gd name="T17" fmla="*/ 6405 h 21600"/>
                  <a:gd name="T18" fmla="*/ 17900 w 21600"/>
                  <a:gd name="T19" fmla="*/ 13507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6693" y="12365"/>
                    </a:moveTo>
                    <a:cubicBezTo>
                      <a:pt x="6502" y="11865"/>
                      <a:pt x="6405" y="11335"/>
                      <a:pt x="6405" y="10800"/>
                    </a:cubicBezTo>
                    <a:cubicBezTo>
                      <a:pt x="6405" y="8372"/>
                      <a:pt x="8372" y="6405"/>
                      <a:pt x="10800" y="6405"/>
                    </a:cubicBezTo>
                    <a:cubicBezTo>
                      <a:pt x="13227" y="6405"/>
                      <a:pt x="15195" y="8372"/>
                      <a:pt x="15195" y="10800"/>
                    </a:cubicBezTo>
                    <a:cubicBezTo>
                      <a:pt x="15195" y="11335"/>
                      <a:pt x="15097" y="11865"/>
                      <a:pt x="14906" y="12365"/>
                    </a:cubicBezTo>
                    <a:lnTo>
                      <a:pt x="20891" y="14647"/>
                    </a:lnTo>
                    <a:cubicBezTo>
                      <a:pt x="21359" y="13419"/>
                      <a:pt x="21600" y="1211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2115"/>
                      <a:pt x="240" y="13419"/>
                      <a:pt x="708" y="14647"/>
                    </a:cubicBez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46455" name="Group 23"/>
              <p:cNvGrpSpPr>
                <a:grpSpLocks/>
              </p:cNvGrpSpPr>
              <p:nvPr/>
            </p:nvGrpSpPr>
            <p:grpSpPr bwMode="auto">
              <a:xfrm>
                <a:off x="3360" y="2477"/>
                <a:ext cx="96" cy="950"/>
                <a:chOff x="3360" y="2477"/>
                <a:chExt cx="96" cy="950"/>
              </a:xfrm>
            </p:grpSpPr>
            <p:sp>
              <p:nvSpPr>
                <p:cNvPr id="146456" name="Rectangle 24"/>
                <p:cNvSpPr>
                  <a:spLocks noChangeArrowheads="1"/>
                </p:cNvSpPr>
                <p:nvPr/>
              </p:nvSpPr>
              <p:spPr bwMode="auto">
                <a:xfrm>
                  <a:off x="3360" y="2477"/>
                  <a:ext cx="96" cy="355"/>
                </a:xfrm>
                <a:prstGeom prst="rect">
                  <a:avLst/>
                </a:pr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6457" name="Rectangle 25"/>
                <p:cNvSpPr>
                  <a:spLocks noChangeArrowheads="1"/>
                </p:cNvSpPr>
                <p:nvPr/>
              </p:nvSpPr>
              <p:spPr bwMode="auto">
                <a:xfrm>
                  <a:off x="3360" y="3072"/>
                  <a:ext cx="96" cy="355"/>
                </a:xfrm>
                <a:prstGeom prst="rect">
                  <a:avLst/>
                </a:pr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6458" name="Rectangle 26"/>
            <p:cNvSpPr>
              <a:spLocks noChangeArrowheads="1"/>
            </p:cNvSpPr>
            <p:nvPr/>
          </p:nvSpPr>
          <p:spPr bwMode="auto">
            <a:xfrm flipH="1">
              <a:off x="3600" y="2016"/>
              <a:ext cx="96" cy="96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59" name="Rectangle 27"/>
            <p:cNvSpPr>
              <a:spLocks noChangeArrowheads="1"/>
            </p:cNvSpPr>
            <p:nvPr/>
          </p:nvSpPr>
          <p:spPr bwMode="auto">
            <a:xfrm flipH="1">
              <a:off x="3792" y="2016"/>
              <a:ext cx="96" cy="96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60" name="Rectangle 28"/>
            <p:cNvSpPr>
              <a:spLocks noChangeArrowheads="1"/>
            </p:cNvSpPr>
            <p:nvPr/>
          </p:nvSpPr>
          <p:spPr bwMode="auto">
            <a:xfrm flipH="1">
              <a:off x="3984" y="2016"/>
              <a:ext cx="96" cy="96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61" name="Rectangle 29"/>
            <p:cNvSpPr>
              <a:spLocks noChangeArrowheads="1"/>
            </p:cNvSpPr>
            <p:nvPr/>
          </p:nvSpPr>
          <p:spPr bwMode="auto">
            <a:xfrm flipH="1">
              <a:off x="4176" y="2016"/>
              <a:ext cx="96" cy="96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62" name="Rectangle 30"/>
            <p:cNvSpPr>
              <a:spLocks noChangeArrowheads="1"/>
            </p:cNvSpPr>
            <p:nvPr/>
          </p:nvSpPr>
          <p:spPr bwMode="auto">
            <a:xfrm flipH="1">
              <a:off x="4944" y="2016"/>
              <a:ext cx="96" cy="96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6463" name="Group 31"/>
            <p:cNvGrpSpPr>
              <a:grpSpLocks/>
            </p:cNvGrpSpPr>
            <p:nvPr/>
          </p:nvGrpSpPr>
          <p:grpSpPr bwMode="auto">
            <a:xfrm>
              <a:off x="4704" y="2016"/>
              <a:ext cx="192" cy="950"/>
              <a:chOff x="4800" y="2112"/>
              <a:chExt cx="192" cy="950"/>
            </a:xfrm>
          </p:grpSpPr>
          <p:sp>
            <p:nvSpPr>
              <p:cNvPr id="146464" name="AutoShape 32"/>
              <p:cNvSpPr>
                <a:spLocks noChangeArrowheads="1"/>
              </p:cNvSpPr>
              <p:nvPr/>
            </p:nvSpPr>
            <p:spPr bwMode="auto">
              <a:xfrm rot="5625710">
                <a:off x="4679" y="2486"/>
                <a:ext cx="433" cy="192"/>
              </a:xfrm>
              <a:custGeom>
                <a:avLst/>
                <a:gdLst>
                  <a:gd name="G0" fmla="+- 4395 0 0"/>
                  <a:gd name="G1" fmla="+- 10428621 0 0"/>
                  <a:gd name="G2" fmla="+- 0 0 10428621"/>
                  <a:gd name="T0" fmla="*/ 0 256 1"/>
                  <a:gd name="T1" fmla="*/ 180 256 1"/>
                  <a:gd name="G3" fmla="+- 10428621 T0 T1"/>
                  <a:gd name="T2" fmla="*/ 0 256 1"/>
                  <a:gd name="T3" fmla="*/ 90 256 1"/>
                  <a:gd name="G4" fmla="+- 10428621 T2 T3"/>
                  <a:gd name="G5" fmla="*/ G4 2 1"/>
                  <a:gd name="T4" fmla="*/ 90 256 1"/>
                  <a:gd name="T5" fmla="*/ 0 256 1"/>
                  <a:gd name="G6" fmla="+- 10428621 T4 T5"/>
                  <a:gd name="G7" fmla="*/ G6 2 1"/>
                  <a:gd name="G8" fmla="abs 10428621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395"/>
                  <a:gd name="G18" fmla="*/ 4395 1 2"/>
                  <a:gd name="G19" fmla="+- G18 5400 0"/>
                  <a:gd name="G20" fmla="cos G19 10428621"/>
                  <a:gd name="G21" fmla="sin G19 10428621"/>
                  <a:gd name="G22" fmla="+- G20 10800 0"/>
                  <a:gd name="G23" fmla="+- G21 10800 0"/>
                  <a:gd name="G24" fmla="+- 10800 0 G20"/>
                  <a:gd name="G25" fmla="+- 4395 10800 0"/>
                  <a:gd name="G26" fmla="?: G9 G17 G25"/>
                  <a:gd name="G27" fmla="?: G9 0 21600"/>
                  <a:gd name="G28" fmla="cos 10800 10428621"/>
                  <a:gd name="G29" fmla="sin 10800 10428621"/>
                  <a:gd name="G30" fmla="sin 4395 10428621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0428621 G34 0"/>
                  <a:gd name="G36" fmla="?: G6 G35 G31"/>
                  <a:gd name="G37" fmla="+- 21600 0 G36"/>
                  <a:gd name="G38" fmla="?: G4 0 G33"/>
                  <a:gd name="G39" fmla="?: 10428621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3700 w 21600"/>
                  <a:gd name="T15" fmla="*/ 13507 h 21600"/>
                  <a:gd name="T16" fmla="*/ 10800 w 21600"/>
                  <a:gd name="T17" fmla="*/ 6405 h 21600"/>
                  <a:gd name="T18" fmla="*/ 17900 w 21600"/>
                  <a:gd name="T19" fmla="*/ 13507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6693" y="12365"/>
                    </a:moveTo>
                    <a:cubicBezTo>
                      <a:pt x="6502" y="11865"/>
                      <a:pt x="6405" y="11335"/>
                      <a:pt x="6405" y="10800"/>
                    </a:cubicBezTo>
                    <a:cubicBezTo>
                      <a:pt x="6405" y="8372"/>
                      <a:pt x="8372" y="6405"/>
                      <a:pt x="10800" y="6405"/>
                    </a:cubicBezTo>
                    <a:cubicBezTo>
                      <a:pt x="13227" y="6405"/>
                      <a:pt x="15195" y="8372"/>
                      <a:pt x="15195" y="10800"/>
                    </a:cubicBezTo>
                    <a:cubicBezTo>
                      <a:pt x="15195" y="11335"/>
                      <a:pt x="15097" y="11865"/>
                      <a:pt x="14906" y="12365"/>
                    </a:cubicBezTo>
                    <a:lnTo>
                      <a:pt x="20891" y="14647"/>
                    </a:lnTo>
                    <a:cubicBezTo>
                      <a:pt x="21359" y="13419"/>
                      <a:pt x="21600" y="1211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2115"/>
                      <a:pt x="240" y="13419"/>
                      <a:pt x="708" y="14647"/>
                    </a:cubicBez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46465" name="Group 33"/>
              <p:cNvGrpSpPr>
                <a:grpSpLocks/>
              </p:cNvGrpSpPr>
              <p:nvPr/>
            </p:nvGrpSpPr>
            <p:grpSpPr bwMode="auto">
              <a:xfrm>
                <a:off x="4852" y="2112"/>
                <a:ext cx="96" cy="950"/>
                <a:chOff x="3360" y="2477"/>
                <a:chExt cx="96" cy="950"/>
              </a:xfrm>
            </p:grpSpPr>
            <p:sp>
              <p:nvSpPr>
                <p:cNvPr id="146466" name="Rectangle 34"/>
                <p:cNvSpPr>
                  <a:spLocks noChangeArrowheads="1"/>
                </p:cNvSpPr>
                <p:nvPr/>
              </p:nvSpPr>
              <p:spPr bwMode="auto">
                <a:xfrm>
                  <a:off x="3360" y="2477"/>
                  <a:ext cx="96" cy="355"/>
                </a:xfrm>
                <a:prstGeom prst="rect">
                  <a:avLst/>
                </a:pr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6467" name="Rectangle 35"/>
                <p:cNvSpPr>
                  <a:spLocks noChangeArrowheads="1"/>
                </p:cNvSpPr>
                <p:nvPr/>
              </p:nvSpPr>
              <p:spPr bwMode="auto">
                <a:xfrm>
                  <a:off x="3360" y="3072"/>
                  <a:ext cx="96" cy="355"/>
                </a:xfrm>
                <a:prstGeom prst="rect">
                  <a:avLst/>
                </a:pr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6468" name="Group 36"/>
            <p:cNvGrpSpPr>
              <a:grpSpLocks/>
            </p:cNvGrpSpPr>
            <p:nvPr/>
          </p:nvGrpSpPr>
          <p:grpSpPr bwMode="auto">
            <a:xfrm>
              <a:off x="4320" y="2016"/>
              <a:ext cx="192" cy="950"/>
              <a:chOff x="4800" y="2112"/>
              <a:chExt cx="192" cy="950"/>
            </a:xfrm>
          </p:grpSpPr>
          <p:sp>
            <p:nvSpPr>
              <p:cNvPr id="146469" name="AutoShape 37"/>
              <p:cNvSpPr>
                <a:spLocks noChangeArrowheads="1"/>
              </p:cNvSpPr>
              <p:nvPr/>
            </p:nvSpPr>
            <p:spPr bwMode="auto">
              <a:xfrm rot="5625710">
                <a:off x="4679" y="2486"/>
                <a:ext cx="433" cy="192"/>
              </a:xfrm>
              <a:custGeom>
                <a:avLst/>
                <a:gdLst>
                  <a:gd name="G0" fmla="+- 4395 0 0"/>
                  <a:gd name="G1" fmla="+- 10428621 0 0"/>
                  <a:gd name="G2" fmla="+- 0 0 10428621"/>
                  <a:gd name="T0" fmla="*/ 0 256 1"/>
                  <a:gd name="T1" fmla="*/ 180 256 1"/>
                  <a:gd name="G3" fmla="+- 10428621 T0 T1"/>
                  <a:gd name="T2" fmla="*/ 0 256 1"/>
                  <a:gd name="T3" fmla="*/ 90 256 1"/>
                  <a:gd name="G4" fmla="+- 10428621 T2 T3"/>
                  <a:gd name="G5" fmla="*/ G4 2 1"/>
                  <a:gd name="T4" fmla="*/ 90 256 1"/>
                  <a:gd name="T5" fmla="*/ 0 256 1"/>
                  <a:gd name="G6" fmla="+- 10428621 T4 T5"/>
                  <a:gd name="G7" fmla="*/ G6 2 1"/>
                  <a:gd name="G8" fmla="abs 10428621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395"/>
                  <a:gd name="G18" fmla="*/ 4395 1 2"/>
                  <a:gd name="G19" fmla="+- G18 5400 0"/>
                  <a:gd name="G20" fmla="cos G19 10428621"/>
                  <a:gd name="G21" fmla="sin G19 10428621"/>
                  <a:gd name="G22" fmla="+- G20 10800 0"/>
                  <a:gd name="G23" fmla="+- G21 10800 0"/>
                  <a:gd name="G24" fmla="+- 10800 0 G20"/>
                  <a:gd name="G25" fmla="+- 4395 10800 0"/>
                  <a:gd name="G26" fmla="?: G9 G17 G25"/>
                  <a:gd name="G27" fmla="?: G9 0 21600"/>
                  <a:gd name="G28" fmla="cos 10800 10428621"/>
                  <a:gd name="G29" fmla="sin 10800 10428621"/>
                  <a:gd name="G30" fmla="sin 4395 10428621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0428621 G34 0"/>
                  <a:gd name="G36" fmla="?: G6 G35 G31"/>
                  <a:gd name="G37" fmla="+- 21600 0 G36"/>
                  <a:gd name="G38" fmla="?: G4 0 G33"/>
                  <a:gd name="G39" fmla="?: 10428621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3700 w 21600"/>
                  <a:gd name="T15" fmla="*/ 13507 h 21600"/>
                  <a:gd name="T16" fmla="*/ 10800 w 21600"/>
                  <a:gd name="T17" fmla="*/ 6405 h 21600"/>
                  <a:gd name="T18" fmla="*/ 17900 w 21600"/>
                  <a:gd name="T19" fmla="*/ 13507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6693" y="12365"/>
                    </a:moveTo>
                    <a:cubicBezTo>
                      <a:pt x="6502" y="11865"/>
                      <a:pt x="6405" y="11335"/>
                      <a:pt x="6405" y="10800"/>
                    </a:cubicBezTo>
                    <a:cubicBezTo>
                      <a:pt x="6405" y="8372"/>
                      <a:pt x="8372" y="6405"/>
                      <a:pt x="10800" y="6405"/>
                    </a:cubicBezTo>
                    <a:cubicBezTo>
                      <a:pt x="13227" y="6405"/>
                      <a:pt x="15195" y="8372"/>
                      <a:pt x="15195" y="10800"/>
                    </a:cubicBezTo>
                    <a:cubicBezTo>
                      <a:pt x="15195" y="11335"/>
                      <a:pt x="15097" y="11865"/>
                      <a:pt x="14906" y="12365"/>
                    </a:cubicBezTo>
                    <a:lnTo>
                      <a:pt x="20891" y="14647"/>
                    </a:lnTo>
                    <a:cubicBezTo>
                      <a:pt x="21359" y="13419"/>
                      <a:pt x="21600" y="1211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2115"/>
                      <a:pt x="240" y="13419"/>
                      <a:pt x="708" y="14647"/>
                    </a:cubicBez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46470" name="Group 38"/>
              <p:cNvGrpSpPr>
                <a:grpSpLocks/>
              </p:cNvGrpSpPr>
              <p:nvPr/>
            </p:nvGrpSpPr>
            <p:grpSpPr bwMode="auto">
              <a:xfrm>
                <a:off x="4852" y="2112"/>
                <a:ext cx="96" cy="950"/>
                <a:chOff x="3360" y="2477"/>
                <a:chExt cx="96" cy="950"/>
              </a:xfrm>
            </p:grpSpPr>
            <p:sp>
              <p:nvSpPr>
                <p:cNvPr id="146471" name="Rectangle 39"/>
                <p:cNvSpPr>
                  <a:spLocks noChangeArrowheads="1"/>
                </p:cNvSpPr>
                <p:nvPr/>
              </p:nvSpPr>
              <p:spPr bwMode="auto">
                <a:xfrm>
                  <a:off x="3360" y="2477"/>
                  <a:ext cx="96" cy="355"/>
                </a:xfrm>
                <a:prstGeom prst="rect">
                  <a:avLst/>
                </a:pr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6472" name="Rectangle 40"/>
                <p:cNvSpPr>
                  <a:spLocks noChangeArrowheads="1"/>
                </p:cNvSpPr>
                <p:nvPr/>
              </p:nvSpPr>
              <p:spPr bwMode="auto">
                <a:xfrm>
                  <a:off x="3360" y="3072"/>
                  <a:ext cx="96" cy="355"/>
                </a:xfrm>
                <a:prstGeom prst="rect">
                  <a:avLst/>
                </a:pr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6473" name="Rectangle 41"/>
            <p:cNvSpPr>
              <a:spLocks noChangeArrowheads="1"/>
            </p:cNvSpPr>
            <p:nvPr/>
          </p:nvSpPr>
          <p:spPr bwMode="auto">
            <a:xfrm flipH="1">
              <a:off x="5136" y="2016"/>
              <a:ext cx="96" cy="96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6474" name="Text Box 42"/>
          <p:cNvSpPr txBox="1">
            <a:spLocks noChangeArrowheads="1"/>
          </p:cNvSpPr>
          <p:nvPr/>
        </p:nvSpPr>
        <p:spPr bwMode="auto">
          <a:xfrm>
            <a:off x="469900" y="4821238"/>
            <a:ext cx="3886200" cy="1528762"/>
          </a:xfrm>
          <a:prstGeom prst="rect">
            <a:avLst/>
          </a:prstGeom>
          <a:solidFill>
            <a:srgbClr val="FFFF00"/>
          </a:solidFill>
          <a:ln w="12700" cap="sq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/>
              <a:t>条纹偏向膜（空气）厚部，表示平面上有凸起。</a:t>
            </a:r>
          </a:p>
          <a:p>
            <a:pPr algn="ctr"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“凸” 向厚处偏！</a:t>
            </a:r>
            <a:endParaRPr lang="zh-CN" altLang="en-US" sz="2800" b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146475" name="Group 43"/>
          <p:cNvGrpSpPr>
            <a:grpSpLocks/>
          </p:cNvGrpSpPr>
          <p:nvPr/>
        </p:nvGrpSpPr>
        <p:grpSpPr bwMode="auto">
          <a:xfrm flipH="1">
            <a:off x="5940425" y="3890963"/>
            <a:ext cx="1958975" cy="762000"/>
            <a:chOff x="3408" y="2016"/>
            <a:chExt cx="1824" cy="960"/>
          </a:xfrm>
        </p:grpSpPr>
        <p:sp>
          <p:nvSpPr>
            <p:cNvPr id="146476" name="Rectangle 44"/>
            <p:cNvSpPr>
              <a:spLocks noChangeArrowheads="1"/>
            </p:cNvSpPr>
            <p:nvPr/>
          </p:nvSpPr>
          <p:spPr bwMode="auto">
            <a:xfrm flipH="1">
              <a:off x="3408" y="2016"/>
              <a:ext cx="96" cy="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6477" name="Group 45"/>
            <p:cNvGrpSpPr>
              <a:grpSpLocks/>
            </p:cNvGrpSpPr>
            <p:nvPr/>
          </p:nvGrpSpPr>
          <p:grpSpPr bwMode="auto">
            <a:xfrm>
              <a:off x="4460" y="2016"/>
              <a:ext cx="340" cy="950"/>
              <a:chOff x="3260" y="2477"/>
              <a:chExt cx="340" cy="950"/>
            </a:xfrm>
          </p:grpSpPr>
          <p:sp>
            <p:nvSpPr>
              <p:cNvPr id="146478" name="AutoShape 46"/>
              <p:cNvSpPr>
                <a:spLocks noChangeArrowheads="1"/>
              </p:cNvSpPr>
              <p:nvPr/>
            </p:nvSpPr>
            <p:spPr bwMode="auto">
              <a:xfrm rot="5625710">
                <a:off x="3213" y="2783"/>
                <a:ext cx="433" cy="340"/>
              </a:xfrm>
              <a:custGeom>
                <a:avLst/>
                <a:gdLst>
                  <a:gd name="G0" fmla="+- 4395 0 0"/>
                  <a:gd name="G1" fmla="+- 10428621 0 0"/>
                  <a:gd name="G2" fmla="+- 0 0 10428621"/>
                  <a:gd name="T0" fmla="*/ 0 256 1"/>
                  <a:gd name="T1" fmla="*/ 180 256 1"/>
                  <a:gd name="G3" fmla="+- 10428621 T0 T1"/>
                  <a:gd name="T2" fmla="*/ 0 256 1"/>
                  <a:gd name="T3" fmla="*/ 90 256 1"/>
                  <a:gd name="G4" fmla="+- 10428621 T2 T3"/>
                  <a:gd name="G5" fmla="*/ G4 2 1"/>
                  <a:gd name="T4" fmla="*/ 90 256 1"/>
                  <a:gd name="T5" fmla="*/ 0 256 1"/>
                  <a:gd name="G6" fmla="+- 10428621 T4 T5"/>
                  <a:gd name="G7" fmla="*/ G6 2 1"/>
                  <a:gd name="G8" fmla="abs 10428621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395"/>
                  <a:gd name="G18" fmla="*/ 4395 1 2"/>
                  <a:gd name="G19" fmla="+- G18 5400 0"/>
                  <a:gd name="G20" fmla="cos G19 10428621"/>
                  <a:gd name="G21" fmla="sin G19 10428621"/>
                  <a:gd name="G22" fmla="+- G20 10800 0"/>
                  <a:gd name="G23" fmla="+- G21 10800 0"/>
                  <a:gd name="G24" fmla="+- 10800 0 G20"/>
                  <a:gd name="G25" fmla="+- 4395 10800 0"/>
                  <a:gd name="G26" fmla="?: G9 G17 G25"/>
                  <a:gd name="G27" fmla="?: G9 0 21600"/>
                  <a:gd name="G28" fmla="cos 10800 10428621"/>
                  <a:gd name="G29" fmla="sin 10800 10428621"/>
                  <a:gd name="G30" fmla="sin 4395 10428621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0428621 G34 0"/>
                  <a:gd name="G36" fmla="?: G6 G35 G31"/>
                  <a:gd name="G37" fmla="+- 21600 0 G36"/>
                  <a:gd name="G38" fmla="?: G4 0 G33"/>
                  <a:gd name="G39" fmla="?: 10428621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3700 w 21600"/>
                  <a:gd name="T15" fmla="*/ 13507 h 21600"/>
                  <a:gd name="T16" fmla="*/ 10800 w 21600"/>
                  <a:gd name="T17" fmla="*/ 6405 h 21600"/>
                  <a:gd name="T18" fmla="*/ 17900 w 21600"/>
                  <a:gd name="T19" fmla="*/ 13507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6693" y="12365"/>
                    </a:moveTo>
                    <a:cubicBezTo>
                      <a:pt x="6502" y="11865"/>
                      <a:pt x="6405" y="11335"/>
                      <a:pt x="6405" y="10800"/>
                    </a:cubicBezTo>
                    <a:cubicBezTo>
                      <a:pt x="6405" y="8372"/>
                      <a:pt x="8372" y="6405"/>
                      <a:pt x="10800" y="6405"/>
                    </a:cubicBezTo>
                    <a:cubicBezTo>
                      <a:pt x="13227" y="6405"/>
                      <a:pt x="15195" y="8372"/>
                      <a:pt x="15195" y="10800"/>
                    </a:cubicBezTo>
                    <a:cubicBezTo>
                      <a:pt x="15195" y="11335"/>
                      <a:pt x="15097" y="11865"/>
                      <a:pt x="14906" y="12365"/>
                    </a:cubicBezTo>
                    <a:lnTo>
                      <a:pt x="20891" y="14647"/>
                    </a:lnTo>
                    <a:cubicBezTo>
                      <a:pt x="21359" y="13419"/>
                      <a:pt x="21600" y="1211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2115"/>
                      <a:pt x="240" y="13419"/>
                      <a:pt x="708" y="14647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46479" name="Group 47"/>
              <p:cNvGrpSpPr>
                <a:grpSpLocks/>
              </p:cNvGrpSpPr>
              <p:nvPr/>
            </p:nvGrpSpPr>
            <p:grpSpPr bwMode="auto">
              <a:xfrm>
                <a:off x="3360" y="2477"/>
                <a:ext cx="96" cy="950"/>
                <a:chOff x="3360" y="2477"/>
                <a:chExt cx="96" cy="950"/>
              </a:xfrm>
            </p:grpSpPr>
            <p:sp>
              <p:nvSpPr>
                <p:cNvPr id="146480" name="Rectangle 48"/>
                <p:cNvSpPr>
                  <a:spLocks noChangeArrowheads="1"/>
                </p:cNvSpPr>
                <p:nvPr/>
              </p:nvSpPr>
              <p:spPr bwMode="auto">
                <a:xfrm>
                  <a:off x="3360" y="2477"/>
                  <a:ext cx="96" cy="355"/>
                </a:xfrm>
                <a:prstGeom prst="rect">
                  <a:avLst/>
                </a:pr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6481" name="Rectangle 49"/>
                <p:cNvSpPr>
                  <a:spLocks noChangeArrowheads="1"/>
                </p:cNvSpPr>
                <p:nvPr/>
              </p:nvSpPr>
              <p:spPr bwMode="auto">
                <a:xfrm>
                  <a:off x="3360" y="3072"/>
                  <a:ext cx="96" cy="355"/>
                </a:xfrm>
                <a:prstGeom prst="rect">
                  <a:avLst/>
                </a:pr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6482" name="Rectangle 50"/>
            <p:cNvSpPr>
              <a:spLocks noChangeArrowheads="1"/>
            </p:cNvSpPr>
            <p:nvPr/>
          </p:nvSpPr>
          <p:spPr bwMode="auto">
            <a:xfrm flipH="1">
              <a:off x="3600" y="2016"/>
              <a:ext cx="96" cy="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83" name="Rectangle 51"/>
            <p:cNvSpPr>
              <a:spLocks noChangeArrowheads="1"/>
            </p:cNvSpPr>
            <p:nvPr/>
          </p:nvSpPr>
          <p:spPr bwMode="auto">
            <a:xfrm flipH="1">
              <a:off x="3792" y="2016"/>
              <a:ext cx="96" cy="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84" name="Rectangle 52"/>
            <p:cNvSpPr>
              <a:spLocks noChangeArrowheads="1"/>
            </p:cNvSpPr>
            <p:nvPr/>
          </p:nvSpPr>
          <p:spPr bwMode="auto">
            <a:xfrm flipH="1">
              <a:off x="3984" y="2016"/>
              <a:ext cx="96" cy="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85" name="Rectangle 53"/>
            <p:cNvSpPr>
              <a:spLocks noChangeArrowheads="1"/>
            </p:cNvSpPr>
            <p:nvPr/>
          </p:nvSpPr>
          <p:spPr bwMode="auto">
            <a:xfrm flipH="1">
              <a:off x="4176" y="2016"/>
              <a:ext cx="96" cy="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86" name="Rectangle 54"/>
            <p:cNvSpPr>
              <a:spLocks noChangeArrowheads="1"/>
            </p:cNvSpPr>
            <p:nvPr/>
          </p:nvSpPr>
          <p:spPr bwMode="auto">
            <a:xfrm flipH="1">
              <a:off x="4944" y="2016"/>
              <a:ext cx="96" cy="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6487" name="Group 55"/>
            <p:cNvGrpSpPr>
              <a:grpSpLocks/>
            </p:cNvGrpSpPr>
            <p:nvPr/>
          </p:nvGrpSpPr>
          <p:grpSpPr bwMode="auto">
            <a:xfrm>
              <a:off x="4704" y="2016"/>
              <a:ext cx="192" cy="950"/>
              <a:chOff x="4800" y="2112"/>
              <a:chExt cx="192" cy="950"/>
            </a:xfrm>
          </p:grpSpPr>
          <p:sp>
            <p:nvSpPr>
              <p:cNvPr id="146488" name="AutoShape 56"/>
              <p:cNvSpPr>
                <a:spLocks noChangeArrowheads="1"/>
              </p:cNvSpPr>
              <p:nvPr/>
            </p:nvSpPr>
            <p:spPr bwMode="auto">
              <a:xfrm rot="5625710">
                <a:off x="4679" y="2486"/>
                <a:ext cx="433" cy="192"/>
              </a:xfrm>
              <a:custGeom>
                <a:avLst/>
                <a:gdLst>
                  <a:gd name="G0" fmla="+- 4395 0 0"/>
                  <a:gd name="G1" fmla="+- 10428621 0 0"/>
                  <a:gd name="G2" fmla="+- 0 0 10428621"/>
                  <a:gd name="T0" fmla="*/ 0 256 1"/>
                  <a:gd name="T1" fmla="*/ 180 256 1"/>
                  <a:gd name="G3" fmla="+- 10428621 T0 T1"/>
                  <a:gd name="T2" fmla="*/ 0 256 1"/>
                  <a:gd name="T3" fmla="*/ 90 256 1"/>
                  <a:gd name="G4" fmla="+- 10428621 T2 T3"/>
                  <a:gd name="G5" fmla="*/ G4 2 1"/>
                  <a:gd name="T4" fmla="*/ 90 256 1"/>
                  <a:gd name="T5" fmla="*/ 0 256 1"/>
                  <a:gd name="G6" fmla="+- 10428621 T4 T5"/>
                  <a:gd name="G7" fmla="*/ G6 2 1"/>
                  <a:gd name="G8" fmla="abs 10428621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395"/>
                  <a:gd name="G18" fmla="*/ 4395 1 2"/>
                  <a:gd name="G19" fmla="+- G18 5400 0"/>
                  <a:gd name="G20" fmla="cos G19 10428621"/>
                  <a:gd name="G21" fmla="sin G19 10428621"/>
                  <a:gd name="G22" fmla="+- G20 10800 0"/>
                  <a:gd name="G23" fmla="+- G21 10800 0"/>
                  <a:gd name="G24" fmla="+- 10800 0 G20"/>
                  <a:gd name="G25" fmla="+- 4395 10800 0"/>
                  <a:gd name="G26" fmla="?: G9 G17 G25"/>
                  <a:gd name="G27" fmla="?: G9 0 21600"/>
                  <a:gd name="G28" fmla="cos 10800 10428621"/>
                  <a:gd name="G29" fmla="sin 10800 10428621"/>
                  <a:gd name="G30" fmla="sin 4395 10428621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0428621 G34 0"/>
                  <a:gd name="G36" fmla="?: G6 G35 G31"/>
                  <a:gd name="G37" fmla="+- 21600 0 G36"/>
                  <a:gd name="G38" fmla="?: G4 0 G33"/>
                  <a:gd name="G39" fmla="?: 10428621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3700 w 21600"/>
                  <a:gd name="T15" fmla="*/ 13507 h 21600"/>
                  <a:gd name="T16" fmla="*/ 10800 w 21600"/>
                  <a:gd name="T17" fmla="*/ 6405 h 21600"/>
                  <a:gd name="T18" fmla="*/ 17900 w 21600"/>
                  <a:gd name="T19" fmla="*/ 13507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6693" y="12365"/>
                    </a:moveTo>
                    <a:cubicBezTo>
                      <a:pt x="6502" y="11865"/>
                      <a:pt x="6405" y="11335"/>
                      <a:pt x="6405" y="10800"/>
                    </a:cubicBezTo>
                    <a:cubicBezTo>
                      <a:pt x="6405" y="8372"/>
                      <a:pt x="8372" y="6405"/>
                      <a:pt x="10800" y="6405"/>
                    </a:cubicBezTo>
                    <a:cubicBezTo>
                      <a:pt x="13227" y="6405"/>
                      <a:pt x="15195" y="8372"/>
                      <a:pt x="15195" y="10800"/>
                    </a:cubicBezTo>
                    <a:cubicBezTo>
                      <a:pt x="15195" y="11335"/>
                      <a:pt x="15097" y="11865"/>
                      <a:pt x="14906" y="12365"/>
                    </a:cubicBezTo>
                    <a:lnTo>
                      <a:pt x="20891" y="14647"/>
                    </a:lnTo>
                    <a:cubicBezTo>
                      <a:pt x="21359" y="13419"/>
                      <a:pt x="21600" y="1211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2115"/>
                      <a:pt x="240" y="13419"/>
                      <a:pt x="708" y="14647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46489" name="Group 57"/>
              <p:cNvGrpSpPr>
                <a:grpSpLocks/>
              </p:cNvGrpSpPr>
              <p:nvPr/>
            </p:nvGrpSpPr>
            <p:grpSpPr bwMode="auto">
              <a:xfrm>
                <a:off x="4852" y="2112"/>
                <a:ext cx="96" cy="950"/>
                <a:chOff x="3360" y="2477"/>
                <a:chExt cx="96" cy="950"/>
              </a:xfrm>
            </p:grpSpPr>
            <p:sp>
              <p:nvSpPr>
                <p:cNvPr id="146490" name="Rectangle 58"/>
                <p:cNvSpPr>
                  <a:spLocks noChangeArrowheads="1"/>
                </p:cNvSpPr>
                <p:nvPr/>
              </p:nvSpPr>
              <p:spPr bwMode="auto">
                <a:xfrm>
                  <a:off x="3360" y="2477"/>
                  <a:ext cx="96" cy="355"/>
                </a:xfrm>
                <a:prstGeom prst="rect">
                  <a:avLst/>
                </a:pr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6491" name="Rectangle 59"/>
                <p:cNvSpPr>
                  <a:spLocks noChangeArrowheads="1"/>
                </p:cNvSpPr>
                <p:nvPr/>
              </p:nvSpPr>
              <p:spPr bwMode="auto">
                <a:xfrm>
                  <a:off x="3360" y="3072"/>
                  <a:ext cx="96" cy="355"/>
                </a:xfrm>
                <a:prstGeom prst="rect">
                  <a:avLst/>
                </a:pr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6492" name="Group 60"/>
            <p:cNvGrpSpPr>
              <a:grpSpLocks/>
            </p:cNvGrpSpPr>
            <p:nvPr/>
          </p:nvGrpSpPr>
          <p:grpSpPr bwMode="auto">
            <a:xfrm>
              <a:off x="4320" y="2016"/>
              <a:ext cx="192" cy="950"/>
              <a:chOff x="4800" y="2112"/>
              <a:chExt cx="192" cy="950"/>
            </a:xfrm>
          </p:grpSpPr>
          <p:sp>
            <p:nvSpPr>
              <p:cNvPr id="146493" name="AutoShape 61"/>
              <p:cNvSpPr>
                <a:spLocks noChangeArrowheads="1"/>
              </p:cNvSpPr>
              <p:nvPr/>
            </p:nvSpPr>
            <p:spPr bwMode="auto">
              <a:xfrm rot="5625710">
                <a:off x="4679" y="2486"/>
                <a:ext cx="433" cy="192"/>
              </a:xfrm>
              <a:custGeom>
                <a:avLst/>
                <a:gdLst>
                  <a:gd name="G0" fmla="+- 4395 0 0"/>
                  <a:gd name="G1" fmla="+- 10428621 0 0"/>
                  <a:gd name="G2" fmla="+- 0 0 10428621"/>
                  <a:gd name="T0" fmla="*/ 0 256 1"/>
                  <a:gd name="T1" fmla="*/ 180 256 1"/>
                  <a:gd name="G3" fmla="+- 10428621 T0 T1"/>
                  <a:gd name="T2" fmla="*/ 0 256 1"/>
                  <a:gd name="T3" fmla="*/ 90 256 1"/>
                  <a:gd name="G4" fmla="+- 10428621 T2 T3"/>
                  <a:gd name="G5" fmla="*/ G4 2 1"/>
                  <a:gd name="T4" fmla="*/ 90 256 1"/>
                  <a:gd name="T5" fmla="*/ 0 256 1"/>
                  <a:gd name="G6" fmla="+- 10428621 T4 T5"/>
                  <a:gd name="G7" fmla="*/ G6 2 1"/>
                  <a:gd name="G8" fmla="abs 10428621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395"/>
                  <a:gd name="G18" fmla="*/ 4395 1 2"/>
                  <a:gd name="G19" fmla="+- G18 5400 0"/>
                  <a:gd name="G20" fmla="cos G19 10428621"/>
                  <a:gd name="G21" fmla="sin G19 10428621"/>
                  <a:gd name="G22" fmla="+- G20 10800 0"/>
                  <a:gd name="G23" fmla="+- G21 10800 0"/>
                  <a:gd name="G24" fmla="+- 10800 0 G20"/>
                  <a:gd name="G25" fmla="+- 4395 10800 0"/>
                  <a:gd name="G26" fmla="?: G9 G17 G25"/>
                  <a:gd name="G27" fmla="?: G9 0 21600"/>
                  <a:gd name="G28" fmla="cos 10800 10428621"/>
                  <a:gd name="G29" fmla="sin 10800 10428621"/>
                  <a:gd name="G30" fmla="sin 4395 10428621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0428621 G34 0"/>
                  <a:gd name="G36" fmla="?: G6 G35 G31"/>
                  <a:gd name="G37" fmla="+- 21600 0 G36"/>
                  <a:gd name="G38" fmla="?: G4 0 G33"/>
                  <a:gd name="G39" fmla="?: 10428621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3700 w 21600"/>
                  <a:gd name="T15" fmla="*/ 13507 h 21600"/>
                  <a:gd name="T16" fmla="*/ 10800 w 21600"/>
                  <a:gd name="T17" fmla="*/ 6405 h 21600"/>
                  <a:gd name="T18" fmla="*/ 17900 w 21600"/>
                  <a:gd name="T19" fmla="*/ 13507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6693" y="12365"/>
                    </a:moveTo>
                    <a:cubicBezTo>
                      <a:pt x="6502" y="11865"/>
                      <a:pt x="6405" y="11335"/>
                      <a:pt x="6405" y="10800"/>
                    </a:cubicBezTo>
                    <a:cubicBezTo>
                      <a:pt x="6405" y="8372"/>
                      <a:pt x="8372" y="6405"/>
                      <a:pt x="10800" y="6405"/>
                    </a:cubicBezTo>
                    <a:cubicBezTo>
                      <a:pt x="13227" y="6405"/>
                      <a:pt x="15195" y="8372"/>
                      <a:pt x="15195" y="10800"/>
                    </a:cubicBezTo>
                    <a:cubicBezTo>
                      <a:pt x="15195" y="11335"/>
                      <a:pt x="15097" y="11865"/>
                      <a:pt x="14906" y="12365"/>
                    </a:cubicBezTo>
                    <a:lnTo>
                      <a:pt x="20891" y="14647"/>
                    </a:lnTo>
                    <a:cubicBezTo>
                      <a:pt x="21359" y="13419"/>
                      <a:pt x="21600" y="1211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2115"/>
                      <a:pt x="240" y="13419"/>
                      <a:pt x="708" y="14647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46494" name="Group 62"/>
              <p:cNvGrpSpPr>
                <a:grpSpLocks/>
              </p:cNvGrpSpPr>
              <p:nvPr/>
            </p:nvGrpSpPr>
            <p:grpSpPr bwMode="auto">
              <a:xfrm>
                <a:off x="4852" y="2112"/>
                <a:ext cx="96" cy="950"/>
                <a:chOff x="3360" y="2477"/>
                <a:chExt cx="96" cy="950"/>
              </a:xfrm>
            </p:grpSpPr>
            <p:sp>
              <p:nvSpPr>
                <p:cNvPr id="146495" name="Rectangle 63"/>
                <p:cNvSpPr>
                  <a:spLocks noChangeArrowheads="1"/>
                </p:cNvSpPr>
                <p:nvPr/>
              </p:nvSpPr>
              <p:spPr bwMode="auto">
                <a:xfrm>
                  <a:off x="3360" y="2477"/>
                  <a:ext cx="96" cy="355"/>
                </a:xfrm>
                <a:prstGeom prst="rect">
                  <a:avLst/>
                </a:pr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6496" name="Rectangle 64"/>
                <p:cNvSpPr>
                  <a:spLocks noChangeArrowheads="1"/>
                </p:cNvSpPr>
                <p:nvPr/>
              </p:nvSpPr>
              <p:spPr bwMode="auto">
                <a:xfrm>
                  <a:off x="3360" y="3072"/>
                  <a:ext cx="96" cy="355"/>
                </a:xfrm>
                <a:prstGeom prst="rect">
                  <a:avLst/>
                </a:pr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6497" name="Rectangle 65"/>
            <p:cNvSpPr>
              <a:spLocks noChangeArrowheads="1"/>
            </p:cNvSpPr>
            <p:nvPr/>
          </p:nvSpPr>
          <p:spPr bwMode="auto">
            <a:xfrm flipH="1">
              <a:off x="5136" y="2016"/>
              <a:ext cx="96" cy="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6498" name="Text Box 66"/>
          <p:cNvSpPr txBox="1">
            <a:spLocks noChangeArrowheads="1"/>
          </p:cNvSpPr>
          <p:nvPr/>
        </p:nvSpPr>
        <p:spPr bwMode="auto">
          <a:xfrm>
            <a:off x="5589588" y="4941888"/>
            <a:ext cx="2654300" cy="1054100"/>
          </a:xfrm>
          <a:prstGeom prst="rect">
            <a:avLst/>
          </a:prstGeom>
          <a:solidFill>
            <a:srgbClr val="FFFF00"/>
          </a:solidFill>
          <a:ln w="1270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/>
              <a:t>平面上有凹坑</a:t>
            </a:r>
            <a:r>
              <a:rPr lang="zh-CN" altLang="en-US" sz="2400" b="0"/>
              <a:t>。</a:t>
            </a:r>
          </a:p>
          <a:p>
            <a:pPr algn="ctr"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“凹” 向薄处偏！</a:t>
            </a:r>
            <a:endParaRPr lang="zh-CN" altLang="en-US" sz="2800" b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46499" name="Rectangle 67"/>
          <p:cNvSpPr>
            <a:spLocks noChangeArrowheads="1"/>
          </p:cNvSpPr>
          <p:nvPr/>
        </p:nvSpPr>
        <p:spPr bwMode="auto">
          <a:xfrm rot="-324336">
            <a:off x="4976813" y="3322638"/>
            <a:ext cx="3124200" cy="80962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6500" name="Group 68"/>
          <p:cNvGrpSpPr>
            <a:grpSpLocks/>
          </p:cNvGrpSpPr>
          <p:nvPr/>
        </p:nvGrpSpPr>
        <p:grpSpPr bwMode="auto">
          <a:xfrm>
            <a:off x="5053013" y="2636838"/>
            <a:ext cx="2668587" cy="838200"/>
            <a:chOff x="3456" y="1008"/>
            <a:chExt cx="1681" cy="808"/>
          </a:xfrm>
        </p:grpSpPr>
        <p:sp>
          <p:nvSpPr>
            <p:cNvPr id="146501" name="Line 69"/>
            <p:cNvSpPr>
              <a:spLocks noChangeShapeType="1"/>
            </p:cNvSpPr>
            <p:nvPr/>
          </p:nvSpPr>
          <p:spPr bwMode="auto">
            <a:xfrm>
              <a:off x="3456" y="1008"/>
              <a:ext cx="1" cy="808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502" name="Line 70"/>
            <p:cNvSpPr>
              <a:spLocks noChangeShapeType="1"/>
            </p:cNvSpPr>
            <p:nvPr/>
          </p:nvSpPr>
          <p:spPr bwMode="auto">
            <a:xfrm>
              <a:off x="3984" y="1008"/>
              <a:ext cx="1" cy="758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503" name="Line 71"/>
            <p:cNvSpPr>
              <a:spLocks noChangeShapeType="1"/>
            </p:cNvSpPr>
            <p:nvPr/>
          </p:nvSpPr>
          <p:spPr bwMode="auto">
            <a:xfrm>
              <a:off x="4272" y="1008"/>
              <a:ext cx="1" cy="707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504" name="Line 72"/>
            <p:cNvSpPr>
              <a:spLocks noChangeShapeType="1"/>
            </p:cNvSpPr>
            <p:nvPr/>
          </p:nvSpPr>
          <p:spPr bwMode="auto">
            <a:xfrm>
              <a:off x="4560" y="1008"/>
              <a:ext cx="1" cy="707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505" name="Line 73"/>
            <p:cNvSpPr>
              <a:spLocks noChangeShapeType="1"/>
            </p:cNvSpPr>
            <p:nvPr/>
          </p:nvSpPr>
          <p:spPr bwMode="auto">
            <a:xfrm>
              <a:off x="4848" y="1008"/>
              <a:ext cx="1" cy="657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506" name="Line 74"/>
            <p:cNvSpPr>
              <a:spLocks noChangeShapeType="1"/>
            </p:cNvSpPr>
            <p:nvPr/>
          </p:nvSpPr>
          <p:spPr bwMode="auto">
            <a:xfrm>
              <a:off x="5136" y="1008"/>
              <a:ext cx="1" cy="657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507" name="Line 75"/>
            <p:cNvSpPr>
              <a:spLocks noChangeShapeType="1"/>
            </p:cNvSpPr>
            <p:nvPr/>
          </p:nvSpPr>
          <p:spPr bwMode="auto">
            <a:xfrm>
              <a:off x="3744" y="1008"/>
              <a:ext cx="1" cy="758"/>
            </a:xfrm>
            <a:prstGeom prst="line">
              <a:avLst/>
            </a:prstGeom>
            <a:noFill/>
            <a:ln w="25400" cap="sq">
              <a:solidFill>
                <a:srgbClr val="FF33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6508" name="Group 76"/>
          <p:cNvGrpSpPr>
            <a:grpSpLocks/>
          </p:cNvGrpSpPr>
          <p:nvPr/>
        </p:nvGrpSpPr>
        <p:grpSpPr bwMode="auto">
          <a:xfrm>
            <a:off x="5003800" y="3498850"/>
            <a:ext cx="3124200" cy="153988"/>
            <a:chOff x="3152" y="2204"/>
            <a:chExt cx="1968" cy="97"/>
          </a:xfrm>
        </p:grpSpPr>
        <p:sp>
          <p:nvSpPr>
            <p:cNvPr id="146509" name="Rectangle 77"/>
            <p:cNvSpPr>
              <a:spLocks noChangeArrowheads="1"/>
            </p:cNvSpPr>
            <p:nvPr/>
          </p:nvSpPr>
          <p:spPr bwMode="auto">
            <a:xfrm>
              <a:off x="3152" y="2251"/>
              <a:ext cx="1968" cy="50"/>
            </a:xfrm>
            <a:prstGeom prst="rec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510" name="Arc 78"/>
            <p:cNvSpPr>
              <a:spLocks/>
            </p:cNvSpPr>
            <p:nvPr/>
          </p:nvSpPr>
          <p:spPr bwMode="auto">
            <a:xfrm rot="16234720" flipV="1">
              <a:off x="4137" y="2055"/>
              <a:ext cx="92" cy="389"/>
            </a:xfrm>
            <a:custGeom>
              <a:avLst/>
              <a:gdLst>
                <a:gd name="G0" fmla="+- 21600 0 0"/>
                <a:gd name="G1" fmla="+- 17647 0 0"/>
                <a:gd name="G2" fmla="+- 21600 0 0"/>
                <a:gd name="T0" fmla="*/ 9199 w 21600"/>
                <a:gd name="T1" fmla="*/ 35332 h 35332"/>
                <a:gd name="T2" fmla="*/ 9144 w 21600"/>
                <a:gd name="T3" fmla="*/ 0 h 35332"/>
                <a:gd name="T4" fmla="*/ 21600 w 21600"/>
                <a:gd name="T5" fmla="*/ 17647 h 35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5332" fill="none" extrusionOk="0">
                  <a:moveTo>
                    <a:pt x="9198" y="35332"/>
                  </a:moveTo>
                  <a:cubicBezTo>
                    <a:pt x="3432" y="31289"/>
                    <a:pt x="0" y="24689"/>
                    <a:pt x="0" y="17647"/>
                  </a:cubicBezTo>
                  <a:cubicBezTo>
                    <a:pt x="0" y="10628"/>
                    <a:pt x="3410" y="4047"/>
                    <a:pt x="9144" y="0"/>
                  </a:cubicBezTo>
                </a:path>
                <a:path w="21600" h="35332" stroke="0" extrusionOk="0">
                  <a:moveTo>
                    <a:pt x="9198" y="35332"/>
                  </a:moveTo>
                  <a:cubicBezTo>
                    <a:pt x="3432" y="31289"/>
                    <a:pt x="0" y="24689"/>
                    <a:pt x="0" y="17647"/>
                  </a:cubicBezTo>
                  <a:cubicBezTo>
                    <a:pt x="0" y="10628"/>
                    <a:pt x="3410" y="4047"/>
                    <a:pt x="9144" y="0"/>
                  </a:cubicBezTo>
                  <a:lnTo>
                    <a:pt x="21600" y="17647"/>
                  </a:lnTo>
                  <a:close/>
                </a:path>
              </a:pathLst>
            </a:custGeom>
            <a:solidFill>
              <a:schemeClr val="bg1"/>
            </a:solidFill>
            <a:ln w="635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361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20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14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146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66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6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4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4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4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146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50" grpId="0" build="p" autoUpdateAnimBg="0"/>
      <p:bldP spid="146474" grpId="0" animBg="1" autoUpdateAnimBg="0"/>
      <p:bldP spid="146498" grpId="0" animBg="1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white">
          <a:xfrm>
            <a:off x="611560" y="1268760"/>
            <a:ext cx="7164288" cy="129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250000"/>
              </a:lnSpc>
            </a:pPr>
            <a:r>
              <a:rPr lang="zh-CN" altLang="en-US" sz="48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物理光学课后布置的练习 </a:t>
            </a:r>
          </a:p>
        </p:txBody>
      </p:sp>
    </p:spTree>
    <p:extLst>
      <p:ext uri="{BB962C8B-B14F-4D97-AF65-F5344CB8AC3E}">
        <p14:creationId xmlns:p14="http://schemas.microsoft.com/office/powerpoint/2010/main" val="393947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332656"/>
            <a:ext cx="265649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3200" b="1" kern="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共轴球面系统</a:t>
            </a:r>
          </a:p>
        </p:txBody>
      </p:sp>
      <p:sp>
        <p:nvSpPr>
          <p:cNvPr id="3" name="矩形 2"/>
          <p:cNvSpPr/>
          <p:nvPr/>
        </p:nvSpPr>
        <p:spPr>
          <a:xfrm>
            <a:off x="755576" y="1046202"/>
            <a:ext cx="1584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zh-CN" altLang="en-US" sz="2400" b="1" dirty="0">
                <a:solidFill>
                  <a:srgbClr val="0066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过渡公式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529278"/>
              </p:ext>
            </p:extLst>
          </p:nvPr>
        </p:nvGraphicFramePr>
        <p:xfrm>
          <a:off x="2555776" y="1317314"/>
          <a:ext cx="4564063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40" name="Equation" r:id="rId3" imgW="1968500" imgH="787400" progId="Equation.DSMT4">
                  <p:embed/>
                </p:oleObj>
              </mc:Choice>
              <mc:Fallback>
                <p:oleObj name="Equation" r:id="rId3" imgW="1968500" imgH="7874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317314"/>
                        <a:ext cx="4564063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021196"/>
              </p:ext>
            </p:extLst>
          </p:nvPr>
        </p:nvGraphicFramePr>
        <p:xfrm>
          <a:off x="1849475" y="3556763"/>
          <a:ext cx="5976664" cy="566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41" name="Equation" r:id="rId5" imgW="2514600" imgH="241300" progId="Equation.DSMT4">
                  <p:embed/>
                </p:oleObj>
              </mc:Choice>
              <mc:Fallback>
                <p:oleObj name="Equation" r:id="rId5" imgW="2514600" imgH="2413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475" y="3556763"/>
                        <a:ext cx="5976664" cy="566871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C4EBE2EB-44DC-4FC3-83F6-D66834EE9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0" y="5139365"/>
            <a:ext cx="2857500" cy="13906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1698878-7969-4BA6-B508-84F2B8E32EC5}"/>
              </a:ext>
            </a:extLst>
          </p:cNvPr>
          <p:cNvSpPr/>
          <p:nvPr/>
        </p:nvSpPr>
        <p:spPr>
          <a:xfrm>
            <a:off x="735819" y="4403523"/>
            <a:ext cx="3277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zh-CN" altLang="en-US" sz="2400" b="1" dirty="0">
                <a:solidFill>
                  <a:srgbClr val="0066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成像放大率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75FA9B-342C-4284-AC0E-168941D2D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7155" y="4634355"/>
            <a:ext cx="26479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57188" y="884238"/>
            <a:ext cx="2800350" cy="406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kumimoji="1" lang="zh-CN" altLang="en-US" sz="2400" b="1" dirty="0">
                <a:solidFill>
                  <a:srgbClr val="0066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物像位置公式</a:t>
            </a:r>
            <a:r>
              <a:rPr kumimoji="1" lang="zh-CN" altLang="en-US" sz="2400" b="1" dirty="0">
                <a:solidFill>
                  <a:srgbClr val="006699"/>
                </a:solidFill>
                <a:latin typeface="Times New Roman" pitchFamily="18" charset="0"/>
                <a:cs typeface="+mn-cs"/>
              </a:rPr>
              <a:t>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82613" y="5059363"/>
            <a:ext cx="7772400" cy="1265237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  <a:defRPr/>
            </a:pPr>
            <a:r>
              <a:rPr lang="en-US" altLang="zh-CN" kern="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4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凸透镜</a:t>
            </a:r>
            <a:r>
              <a:rPr lang="zh-CN" altLang="en-US" sz="24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1" i="1" kern="0" dirty="0"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lang="en-US" altLang="zh-CN" sz="2400" b="1" i="1" kern="0" dirty="0"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ˊ</a:t>
            </a:r>
            <a:r>
              <a:rPr lang="en-US" altLang="zh-CN" sz="2400" b="1" kern="0" dirty="0"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&gt;0</a:t>
            </a:r>
            <a:r>
              <a:rPr lang="zh-CN" altLang="en-US" sz="2400" b="1" kern="0" dirty="0"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，具有正光焦度，对光束起</a:t>
            </a:r>
            <a:r>
              <a:rPr lang="zh-CN" altLang="en-US" sz="2400" b="1" kern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会聚</a:t>
            </a:r>
            <a:r>
              <a:rPr lang="zh-CN" altLang="en-US" sz="2400" b="1" kern="0" dirty="0"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作用；</a:t>
            </a:r>
            <a:r>
              <a:rPr lang="zh-CN" altLang="en-US" sz="24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凹透镜</a:t>
            </a:r>
            <a:r>
              <a:rPr lang="zh-CN" altLang="en-US" sz="2400" b="1" kern="0" dirty="0"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， </a:t>
            </a:r>
            <a:r>
              <a:rPr lang="en-US" altLang="zh-CN" sz="2400" b="1" i="1" kern="0" dirty="0"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lang="en-US" altLang="zh-CN" sz="2400" b="1" i="1" kern="0" dirty="0"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ˊ</a:t>
            </a:r>
            <a:r>
              <a:rPr lang="en-US" altLang="zh-CN" sz="2400" b="1" kern="0" dirty="0"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&lt;0</a:t>
            </a:r>
            <a:r>
              <a:rPr lang="zh-CN" altLang="en-US" sz="2400" b="1" kern="0" dirty="0"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，具有负光角度，对光束起</a:t>
            </a:r>
            <a:r>
              <a:rPr lang="zh-CN" altLang="en-US" sz="2400" b="1" kern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发散</a:t>
            </a:r>
            <a:r>
              <a:rPr lang="zh-CN" altLang="en-US" sz="2400" b="1" kern="0" dirty="0">
                <a:latin typeface="黑体" panose="02010609060101010101" pitchFamily="49" charset="-122"/>
                <a:ea typeface="黑体" panose="02010609060101010101" pitchFamily="49" charset="-122"/>
                <a:cs typeface="Tahoma" pitchFamily="34" charset="0"/>
              </a:rPr>
              <a:t>作用。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4191000" y="606425"/>
          <a:ext cx="295275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6" name="Equation" r:id="rId3" imgW="1435100" imgH="482600" progId="Equation.DSMT4">
                  <p:embed/>
                </p:oleObj>
              </mc:Choice>
              <mc:Fallback>
                <p:oleObj name="Equation" r:id="rId3" imgW="1435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606425"/>
                        <a:ext cx="295275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3492500" y="1685925"/>
          <a:ext cx="406717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7" name="Equation" r:id="rId5" imgW="1854200" imgH="482600" progId="Equation.DSMT4">
                  <p:embed/>
                </p:oleObj>
              </mc:Choice>
              <mc:Fallback>
                <p:oleObj name="Equation" r:id="rId5" imgW="18542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685925"/>
                        <a:ext cx="4067175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348038" y="2852738"/>
          <a:ext cx="3529012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8" name="Equation" r:id="rId7" imgW="1637589" imgH="482391" progId="Equation.DSMT4">
                  <p:embed/>
                </p:oleObj>
              </mc:Choice>
              <mc:Fallback>
                <p:oleObj name="Equation" r:id="rId7" imgW="1637589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852738"/>
                        <a:ext cx="3529012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81000" y="1905000"/>
            <a:ext cx="19446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66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焦距：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7513" y="2924175"/>
            <a:ext cx="19446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66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光焦度：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585244"/>
              </p:ext>
            </p:extLst>
          </p:nvPr>
        </p:nvGraphicFramePr>
        <p:xfrm>
          <a:off x="2551906" y="3967254"/>
          <a:ext cx="18811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9" name="Equation" r:id="rId9" imgW="914400" imgH="419100" progId="Equation.DSMT4">
                  <p:embed/>
                </p:oleObj>
              </mc:Choice>
              <mc:Fallback>
                <p:oleObj name="Equation" r:id="rId9" imgW="9144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906" y="3967254"/>
                        <a:ext cx="188118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88420" y="260648"/>
            <a:ext cx="141577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zh-CN" altLang="en-US" sz="3200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薄透镜</a:t>
            </a:r>
            <a:endParaRPr lang="zh-CN" altLang="en-US" sz="3200" kern="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438202"/>
              </p:ext>
            </p:extLst>
          </p:nvPr>
        </p:nvGraphicFramePr>
        <p:xfrm>
          <a:off x="5537200" y="4068763"/>
          <a:ext cx="83661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0" name="Equation" r:id="rId11" imgW="406080" imgH="393480" progId="Equation.DSMT4">
                  <p:embed/>
                </p:oleObj>
              </mc:Choice>
              <mc:Fallback>
                <p:oleObj name="Equation" r:id="rId11" imgW="406080" imgH="39348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4068763"/>
                        <a:ext cx="836613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椭圆 11">
            <a:extLst>
              <a:ext uri="{FF2B5EF4-FFF2-40B4-BE49-F238E27FC236}">
                <a16:creationId xmlns:a16="http://schemas.microsoft.com/office/drawing/2014/main" id="{4A8DD0C1-DF5B-4410-BB65-F18CFB9E7774}"/>
              </a:ext>
            </a:extLst>
          </p:cNvPr>
          <p:cNvSpPr/>
          <p:nvPr/>
        </p:nvSpPr>
        <p:spPr>
          <a:xfrm>
            <a:off x="2004192" y="3717032"/>
            <a:ext cx="2927848" cy="13423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05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4118</TotalTime>
  <Words>3589</Words>
  <Application>Microsoft Office PowerPoint</Application>
  <PresentationFormat>全屏显示(4:3)</PresentationFormat>
  <Paragraphs>392</Paragraphs>
  <Slides>78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78</vt:i4>
      </vt:variant>
    </vt:vector>
  </HeadingPairs>
  <TitlesOfParts>
    <vt:vector size="95" baseType="lpstr">
      <vt:lpstr>ˎ̥</vt:lpstr>
      <vt:lpstr>等线</vt:lpstr>
      <vt:lpstr>仿宋</vt:lpstr>
      <vt:lpstr>黑体</vt:lpstr>
      <vt:lpstr>楷体_GB2312</vt:lpstr>
      <vt:lpstr>隶书</vt:lpstr>
      <vt:lpstr>宋体</vt:lpstr>
      <vt:lpstr>微软雅黑</vt:lpstr>
      <vt:lpstr>Arial</vt:lpstr>
      <vt:lpstr>Calibri</vt:lpstr>
      <vt:lpstr>Symbol</vt:lpstr>
      <vt:lpstr>Tahoma</vt:lpstr>
      <vt:lpstr>Times New Roman</vt:lpstr>
      <vt:lpstr>Wingdings</vt:lpstr>
      <vt:lpstr>Office 主题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理想光学系统的组合：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3.1.3 眼睛的缺陷和矫正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显微镜中的光束限制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265</cp:revision>
  <dcterms:created xsi:type="dcterms:W3CDTF">2016-03-23T07:59:34Z</dcterms:created>
  <dcterms:modified xsi:type="dcterms:W3CDTF">2022-06-15T02:31:21Z</dcterms:modified>
</cp:coreProperties>
</file>